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58" r:id="rId3"/>
    <p:sldId id="265" r:id="rId4"/>
    <p:sldId id="259" r:id="rId5"/>
    <p:sldId id="260" r:id="rId6"/>
    <p:sldId id="261" r:id="rId7"/>
    <p:sldId id="262" r:id="rId8"/>
    <p:sldId id="263" r:id="rId9"/>
    <p:sldId id="266" r:id="rId10"/>
    <p:sldId id="282" r:id="rId11"/>
    <p:sldId id="267" r:id="rId12"/>
    <p:sldId id="287" r:id="rId13"/>
    <p:sldId id="288" r:id="rId14"/>
    <p:sldId id="284" r:id="rId15"/>
    <p:sldId id="285" r:id="rId16"/>
    <p:sldId id="269" r:id="rId17"/>
    <p:sldId id="283" r:id="rId18"/>
    <p:sldId id="268" r:id="rId19"/>
    <p:sldId id="271" r:id="rId20"/>
    <p:sldId id="272" r:id="rId21"/>
    <p:sldId id="273" r:id="rId22"/>
    <p:sldId id="274" r:id="rId23"/>
    <p:sldId id="275" r:id="rId24"/>
    <p:sldId id="276" r:id="rId25"/>
    <p:sldId id="277" r:id="rId26"/>
    <p:sldId id="278" r:id="rId27"/>
    <p:sldId id="279" r:id="rId28"/>
    <p:sldId id="281" r:id="rId29"/>
  </p:sldIdLst>
  <p:sldSz cx="12192000" cy="6858000"/>
  <p:notesSz cx="6858000" cy="9144000"/>
  <p:defaultText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0" d="100"/>
          <a:sy n="80" d="100"/>
        </p:scale>
        <p:origin x="-10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ar-IQ"/>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IQ"/>
          </a:p>
        </p:txBody>
      </p:sp>
      <p:sp>
        <p:nvSpPr>
          <p:cNvPr id="4" name="Date Placeholder 3"/>
          <p:cNvSpPr>
            <a:spLocks noGrp="1"/>
          </p:cNvSpPr>
          <p:nvPr>
            <p:ph type="dt" sz="half" idx="10"/>
          </p:nvPr>
        </p:nvSpPr>
        <p:spPr/>
        <p:txBody>
          <a:bodyPr/>
          <a:lstStyle/>
          <a:p>
            <a:fld id="{9BC6FFF4-B947-4153-B037-04C8E8AF3E0C}" type="datetimeFigureOut">
              <a:rPr lang="ar-IQ" smtClean="0"/>
              <a:t>26/03/1441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7A0C88C1-0374-4777-AB6D-92E29E1A82B2}" type="slidenum">
              <a:rPr lang="ar-IQ" smtClean="0"/>
              <a:t>‹#›</a:t>
            </a:fld>
            <a:endParaRPr lang="ar-IQ"/>
          </a:p>
        </p:txBody>
      </p:sp>
    </p:spTree>
    <p:extLst>
      <p:ext uri="{BB962C8B-B14F-4D97-AF65-F5344CB8AC3E}">
        <p14:creationId xmlns:p14="http://schemas.microsoft.com/office/powerpoint/2010/main" val="2453343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10"/>
          </p:nvPr>
        </p:nvSpPr>
        <p:spPr/>
        <p:txBody>
          <a:bodyPr/>
          <a:lstStyle/>
          <a:p>
            <a:fld id="{9BC6FFF4-B947-4153-B037-04C8E8AF3E0C}" type="datetimeFigureOut">
              <a:rPr lang="ar-IQ" smtClean="0"/>
              <a:t>26/03/1441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7A0C88C1-0374-4777-AB6D-92E29E1A82B2}" type="slidenum">
              <a:rPr lang="ar-IQ" smtClean="0"/>
              <a:t>‹#›</a:t>
            </a:fld>
            <a:endParaRPr lang="ar-IQ"/>
          </a:p>
        </p:txBody>
      </p:sp>
    </p:spTree>
    <p:extLst>
      <p:ext uri="{BB962C8B-B14F-4D97-AF65-F5344CB8AC3E}">
        <p14:creationId xmlns:p14="http://schemas.microsoft.com/office/powerpoint/2010/main" val="681199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ar-IQ"/>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10"/>
          </p:nvPr>
        </p:nvSpPr>
        <p:spPr/>
        <p:txBody>
          <a:bodyPr/>
          <a:lstStyle/>
          <a:p>
            <a:fld id="{9BC6FFF4-B947-4153-B037-04C8E8AF3E0C}" type="datetimeFigureOut">
              <a:rPr lang="ar-IQ" smtClean="0"/>
              <a:t>26/03/1441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7A0C88C1-0374-4777-AB6D-92E29E1A82B2}" type="slidenum">
              <a:rPr lang="ar-IQ" smtClean="0"/>
              <a:t>‹#›</a:t>
            </a:fld>
            <a:endParaRPr lang="ar-IQ"/>
          </a:p>
        </p:txBody>
      </p:sp>
    </p:spTree>
    <p:extLst>
      <p:ext uri="{BB962C8B-B14F-4D97-AF65-F5344CB8AC3E}">
        <p14:creationId xmlns:p14="http://schemas.microsoft.com/office/powerpoint/2010/main" val="786633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10"/>
          </p:nvPr>
        </p:nvSpPr>
        <p:spPr/>
        <p:txBody>
          <a:bodyPr/>
          <a:lstStyle/>
          <a:p>
            <a:fld id="{9BC6FFF4-B947-4153-B037-04C8E8AF3E0C}" type="datetimeFigureOut">
              <a:rPr lang="ar-IQ" smtClean="0"/>
              <a:t>26/03/1441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7A0C88C1-0374-4777-AB6D-92E29E1A82B2}" type="slidenum">
              <a:rPr lang="ar-IQ" smtClean="0"/>
              <a:t>‹#›</a:t>
            </a:fld>
            <a:endParaRPr lang="ar-IQ"/>
          </a:p>
        </p:txBody>
      </p:sp>
    </p:spTree>
    <p:extLst>
      <p:ext uri="{BB962C8B-B14F-4D97-AF65-F5344CB8AC3E}">
        <p14:creationId xmlns:p14="http://schemas.microsoft.com/office/powerpoint/2010/main" val="392825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ar-IQ"/>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BC6FFF4-B947-4153-B037-04C8E8AF3E0C}" type="datetimeFigureOut">
              <a:rPr lang="ar-IQ" smtClean="0"/>
              <a:t>26/03/1441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7A0C88C1-0374-4777-AB6D-92E29E1A82B2}" type="slidenum">
              <a:rPr lang="ar-IQ" smtClean="0"/>
              <a:t>‹#›</a:t>
            </a:fld>
            <a:endParaRPr lang="ar-IQ"/>
          </a:p>
        </p:txBody>
      </p:sp>
    </p:spTree>
    <p:extLst>
      <p:ext uri="{BB962C8B-B14F-4D97-AF65-F5344CB8AC3E}">
        <p14:creationId xmlns:p14="http://schemas.microsoft.com/office/powerpoint/2010/main" val="1748879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5" name="Date Placeholder 4"/>
          <p:cNvSpPr>
            <a:spLocks noGrp="1"/>
          </p:cNvSpPr>
          <p:nvPr>
            <p:ph type="dt" sz="half" idx="10"/>
          </p:nvPr>
        </p:nvSpPr>
        <p:spPr/>
        <p:txBody>
          <a:bodyPr/>
          <a:lstStyle/>
          <a:p>
            <a:fld id="{9BC6FFF4-B947-4153-B037-04C8E8AF3E0C}" type="datetimeFigureOut">
              <a:rPr lang="ar-IQ" smtClean="0"/>
              <a:t>26/03/1441</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7A0C88C1-0374-4777-AB6D-92E29E1A82B2}" type="slidenum">
              <a:rPr lang="ar-IQ" smtClean="0"/>
              <a:t>‹#›</a:t>
            </a:fld>
            <a:endParaRPr lang="ar-IQ"/>
          </a:p>
        </p:txBody>
      </p:sp>
    </p:spTree>
    <p:extLst>
      <p:ext uri="{BB962C8B-B14F-4D97-AF65-F5344CB8AC3E}">
        <p14:creationId xmlns:p14="http://schemas.microsoft.com/office/powerpoint/2010/main" val="2583105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ar-IQ"/>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7" name="Date Placeholder 6"/>
          <p:cNvSpPr>
            <a:spLocks noGrp="1"/>
          </p:cNvSpPr>
          <p:nvPr>
            <p:ph type="dt" sz="half" idx="10"/>
          </p:nvPr>
        </p:nvSpPr>
        <p:spPr/>
        <p:txBody>
          <a:bodyPr/>
          <a:lstStyle/>
          <a:p>
            <a:fld id="{9BC6FFF4-B947-4153-B037-04C8E8AF3E0C}" type="datetimeFigureOut">
              <a:rPr lang="ar-IQ" smtClean="0"/>
              <a:t>26/03/1441</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7A0C88C1-0374-4777-AB6D-92E29E1A82B2}" type="slidenum">
              <a:rPr lang="ar-IQ" smtClean="0"/>
              <a:t>‹#›</a:t>
            </a:fld>
            <a:endParaRPr lang="ar-IQ"/>
          </a:p>
        </p:txBody>
      </p:sp>
    </p:spTree>
    <p:extLst>
      <p:ext uri="{BB962C8B-B14F-4D97-AF65-F5344CB8AC3E}">
        <p14:creationId xmlns:p14="http://schemas.microsoft.com/office/powerpoint/2010/main" val="2697746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Date Placeholder 2"/>
          <p:cNvSpPr>
            <a:spLocks noGrp="1"/>
          </p:cNvSpPr>
          <p:nvPr>
            <p:ph type="dt" sz="half" idx="10"/>
          </p:nvPr>
        </p:nvSpPr>
        <p:spPr/>
        <p:txBody>
          <a:bodyPr/>
          <a:lstStyle/>
          <a:p>
            <a:fld id="{9BC6FFF4-B947-4153-B037-04C8E8AF3E0C}" type="datetimeFigureOut">
              <a:rPr lang="ar-IQ" smtClean="0"/>
              <a:t>26/03/1441</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7A0C88C1-0374-4777-AB6D-92E29E1A82B2}" type="slidenum">
              <a:rPr lang="ar-IQ" smtClean="0"/>
              <a:t>‹#›</a:t>
            </a:fld>
            <a:endParaRPr lang="ar-IQ"/>
          </a:p>
        </p:txBody>
      </p:sp>
    </p:spTree>
    <p:extLst>
      <p:ext uri="{BB962C8B-B14F-4D97-AF65-F5344CB8AC3E}">
        <p14:creationId xmlns:p14="http://schemas.microsoft.com/office/powerpoint/2010/main" val="1928201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C6FFF4-B947-4153-B037-04C8E8AF3E0C}" type="datetimeFigureOut">
              <a:rPr lang="ar-IQ" smtClean="0"/>
              <a:t>26/03/1441</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7A0C88C1-0374-4777-AB6D-92E29E1A82B2}" type="slidenum">
              <a:rPr lang="ar-IQ" smtClean="0"/>
              <a:t>‹#›</a:t>
            </a:fld>
            <a:endParaRPr lang="ar-IQ"/>
          </a:p>
        </p:txBody>
      </p:sp>
    </p:spTree>
    <p:extLst>
      <p:ext uri="{BB962C8B-B14F-4D97-AF65-F5344CB8AC3E}">
        <p14:creationId xmlns:p14="http://schemas.microsoft.com/office/powerpoint/2010/main" val="80938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IQ"/>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BC6FFF4-B947-4153-B037-04C8E8AF3E0C}" type="datetimeFigureOut">
              <a:rPr lang="ar-IQ" smtClean="0"/>
              <a:t>26/03/1441</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7A0C88C1-0374-4777-AB6D-92E29E1A82B2}" type="slidenum">
              <a:rPr lang="ar-IQ" smtClean="0"/>
              <a:t>‹#›</a:t>
            </a:fld>
            <a:endParaRPr lang="ar-IQ"/>
          </a:p>
        </p:txBody>
      </p:sp>
    </p:spTree>
    <p:extLst>
      <p:ext uri="{BB962C8B-B14F-4D97-AF65-F5344CB8AC3E}">
        <p14:creationId xmlns:p14="http://schemas.microsoft.com/office/powerpoint/2010/main" val="1759933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IQ"/>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BC6FFF4-B947-4153-B037-04C8E8AF3E0C}" type="datetimeFigureOut">
              <a:rPr lang="ar-IQ" smtClean="0"/>
              <a:t>26/03/1441</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7A0C88C1-0374-4777-AB6D-92E29E1A82B2}" type="slidenum">
              <a:rPr lang="ar-IQ" smtClean="0"/>
              <a:t>‹#›</a:t>
            </a:fld>
            <a:endParaRPr lang="ar-IQ"/>
          </a:p>
        </p:txBody>
      </p:sp>
    </p:spTree>
    <p:extLst>
      <p:ext uri="{BB962C8B-B14F-4D97-AF65-F5344CB8AC3E}">
        <p14:creationId xmlns:p14="http://schemas.microsoft.com/office/powerpoint/2010/main" val="2139924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ar-IQ"/>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C6FFF4-B947-4153-B037-04C8E8AF3E0C}" type="datetimeFigureOut">
              <a:rPr lang="ar-IQ" smtClean="0"/>
              <a:t>26/03/1441</a:t>
            </a:fld>
            <a:endParaRPr lang="ar-IQ"/>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IQ"/>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C88C1-0374-4777-AB6D-92E29E1A82B2}" type="slidenum">
              <a:rPr lang="ar-IQ" smtClean="0"/>
              <a:t>‹#›</a:t>
            </a:fld>
            <a:endParaRPr lang="ar-IQ"/>
          </a:p>
        </p:txBody>
      </p:sp>
    </p:spTree>
    <p:extLst>
      <p:ext uri="{BB962C8B-B14F-4D97-AF65-F5344CB8AC3E}">
        <p14:creationId xmlns:p14="http://schemas.microsoft.com/office/powerpoint/2010/main" val="1044995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9646" y="1252992"/>
            <a:ext cx="9716086" cy="2104163"/>
          </a:xfrm>
        </p:spPr>
        <p:txBody>
          <a:bodyPr>
            <a:normAutofit fontScale="90000"/>
          </a:bodyPr>
          <a:lstStyle/>
          <a:p>
            <a:r>
              <a:rPr lang="en-US" sz="4800" dirty="0" smtClean="0">
                <a:latin typeface="+mn-lt"/>
              </a:rPr>
              <a:t>General Embryology </a:t>
            </a:r>
            <a:br>
              <a:rPr lang="en-US" sz="4800" dirty="0" smtClean="0">
                <a:latin typeface="+mn-lt"/>
              </a:rPr>
            </a:br>
            <a:r>
              <a:rPr lang="en-US" sz="3600" dirty="0" smtClean="0">
                <a:latin typeface="+mn-lt"/>
              </a:rPr>
              <a:t/>
            </a:r>
            <a:br>
              <a:rPr lang="en-US" sz="3600" dirty="0" smtClean="0">
                <a:latin typeface="+mn-lt"/>
              </a:rPr>
            </a:br>
            <a:r>
              <a:rPr lang="en-US" sz="7300" b="1" dirty="0" smtClean="0">
                <a:solidFill>
                  <a:srgbClr val="FF0000"/>
                </a:solidFill>
                <a:latin typeface="+mn-lt"/>
              </a:rPr>
              <a:t>Spermatogenesis</a:t>
            </a:r>
            <a:endParaRPr lang="ar-IQ" sz="6700" dirty="0">
              <a:latin typeface="+mn-lt"/>
            </a:endParaRPr>
          </a:p>
        </p:txBody>
      </p:sp>
      <p:sp>
        <p:nvSpPr>
          <p:cNvPr id="3" name="Subtitle 2"/>
          <p:cNvSpPr>
            <a:spLocks noGrp="1"/>
          </p:cNvSpPr>
          <p:nvPr>
            <p:ph type="subTitle" idx="1"/>
          </p:nvPr>
        </p:nvSpPr>
        <p:spPr>
          <a:xfrm>
            <a:off x="1519646" y="4192881"/>
            <a:ext cx="9144000" cy="1655762"/>
          </a:xfrm>
        </p:spPr>
        <p:txBody>
          <a:bodyPr/>
          <a:lstStyle/>
          <a:p>
            <a:r>
              <a:rPr lang="en-US" sz="2800" b="1" dirty="0" smtClean="0"/>
              <a:t>Dr. </a:t>
            </a:r>
            <a:r>
              <a:rPr lang="en-US" sz="2800" b="1" dirty="0" err="1" smtClean="0"/>
              <a:t>Ruqaya</a:t>
            </a:r>
            <a:r>
              <a:rPr lang="en-US" sz="2800" b="1" dirty="0" smtClean="0"/>
              <a:t> </a:t>
            </a:r>
            <a:r>
              <a:rPr lang="en-US" sz="2800" b="1" dirty="0" err="1" smtClean="0"/>
              <a:t>Alsmak</a:t>
            </a:r>
            <a:endParaRPr lang="en-US" sz="2800" b="1" dirty="0" smtClean="0"/>
          </a:p>
          <a:p>
            <a:r>
              <a:rPr lang="en-US" dirty="0" smtClean="0"/>
              <a:t>Senior Embryologist</a:t>
            </a:r>
          </a:p>
          <a:p>
            <a:r>
              <a:rPr lang="en-US" dirty="0"/>
              <a:t>Ibn-</a:t>
            </a:r>
            <a:r>
              <a:rPr lang="en-US" dirty="0" err="1"/>
              <a:t>Sina</a:t>
            </a:r>
            <a:r>
              <a:rPr lang="en-US" dirty="0"/>
              <a:t> University of Medical and Pharmaceutical Sciences</a:t>
            </a:r>
          </a:p>
        </p:txBody>
      </p:sp>
    </p:spTree>
    <p:extLst>
      <p:ext uri="{BB962C8B-B14F-4D97-AF65-F5344CB8AC3E}">
        <p14:creationId xmlns:p14="http://schemas.microsoft.com/office/powerpoint/2010/main" val="3008731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7200" b="1" dirty="0">
                <a:solidFill>
                  <a:srgbClr val="FF0000"/>
                </a:solidFill>
              </a:rPr>
              <a:t>Ovarian Cycle</a:t>
            </a:r>
            <a:endParaRPr lang="ar-IQ" sz="7200" dirty="0"/>
          </a:p>
        </p:txBody>
      </p:sp>
      <p:sp>
        <p:nvSpPr>
          <p:cNvPr id="5" name="Subtitle 4"/>
          <p:cNvSpPr>
            <a:spLocks noGrp="1"/>
          </p:cNvSpPr>
          <p:nvPr>
            <p:ph type="subTitle" idx="1"/>
          </p:nvPr>
        </p:nvSpPr>
        <p:spPr/>
        <p:txBody>
          <a:bodyPr/>
          <a:lstStyle/>
          <a:p>
            <a:endParaRPr lang="ar-IQ" dirty="0"/>
          </a:p>
        </p:txBody>
      </p:sp>
    </p:spTree>
    <p:extLst>
      <p:ext uri="{BB962C8B-B14F-4D97-AF65-F5344CB8AC3E}">
        <p14:creationId xmlns:p14="http://schemas.microsoft.com/office/powerpoint/2010/main" val="39150744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
            </a:r>
            <a:br>
              <a:rPr lang="en-US" dirty="0"/>
            </a:br>
            <a:endParaRPr lang="ar-IQ" dirty="0"/>
          </a:p>
        </p:txBody>
      </p:sp>
      <p:sp>
        <p:nvSpPr>
          <p:cNvPr id="6" name="Content Placeholder 5"/>
          <p:cNvSpPr>
            <a:spLocks noGrp="1"/>
          </p:cNvSpPr>
          <p:nvPr>
            <p:ph idx="1"/>
          </p:nvPr>
        </p:nvSpPr>
        <p:spPr>
          <a:xfrm>
            <a:off x="838200" y="248194"/>
            <a:ext cx="10515600" cy="5928769"/>
          </a:xfrm>
        </p:spPr>
        <p:txBody>
          <a:bodyPr>
            <a:normAutofit/>
          </a:bodyPr>
          <a:lstStyle/>
          <a:p>
            <a:r>
              <a:rPr lang="en-US" sz="2400" dirty="0" err="1" smtClean="0"/>
              <a:t>Ovarrian</a:t>
            </a:r>
            <a:r>
              <a:rPr lang="en-US" sz="2400" dirty="0" smtClean="0"/>
              <a:t> cycle, At puberty, the female begins to undergo regular monthly cycles. These sexual cycles are controlled by the </a:t>
            </a:r>
            <a:r>
              <a:rPr lang="en-US" sz="2400" b="1" dirty="0" smtClean="0"/>
              <a:t>hypothalamus</a:t>
            </a:r>
            <a:r>
              <a:rPr lang="en-US" sz="2400" dirty="0" smtClean="0"/>
              <a:t>. </a:t>
            </a:r>
            <a:r>
              <a:rPr lang="en-US" sz="2400" b="1" dirty="0" smtClean="0"/>
              <a:t>Gonadotropin releasing hormone (</a:t>
            </a:r>
            <a:r>
              <a:rPr lang="en-US" sz="2400" b="1" dirty="0" err="1" smtClean="0"/>
              <a:t>GnRH</a:t>
            </a:r>
            <a:r>
              <a:rPr lang="en-US" sz="2400" b="1" dirty="0" smtClean="0"/>
              <a:t>), </a:t>
            </a:r>
            <a:r>
              <a:rPr lang="en-US" sz="2400" dirty="0" smtClean="0"/>
              <a:t>produced by the </a:t>
            </a:r>
            <a:r>
              <a:rPr lang="en-US" sz="2400" b="1" dirty="0" smtClean="0"/>
              <a:t>hypothalamus</a:t>
            </a:r>
            <a:r>
              <a:rPr lang="en-US" sz="2400" dirty="0" smtClean="0"/>
              <a:t>, acts on cells of the anterior lobe of the </a:t>
            </a:r>
            <a:r>
              <a:rPr lang="en-US" sz="2400" b="1" dirty="0" smtClean="0"/>
              <a:t>pituitary gland</a:t>
            </a:r>
            <a:r>
              <a:rPr lang="en-US" sz="2400" dirty="0" smtClean="0"/>
              <a:t>,  Which in turn secrete gonadotropins. These hormones</a:t>
            </a:r>
            <a:r>
              <a:rPr lang="en-US" sz="2400" b="1" dirty="0" smtClean="0"/>
              <a:t>, FSH </a:t>
            </a:r>
            <a:r>
              <a:rPr lang="en-US" sz="2400" dirty="0" smtClean="0"/>
              <a:t>and </a:t>
            </a:r>
            <a:r>
              <a:rPr lang="en-US" sz="2400" b="1" dirty="0" smtClean="0"/>
              <a:t>LH</a:t>
            </a:r>
            <a:r>
              <a:rPr lang="en-US" sz="2400" dirty="0" smtClean="0"/>
              <a:t>, stimulate and control cyclic changes in the ovary. </a:t>
            </a:r>
            <a:endParaRPr lang="ar-IQ" sz="2400" dirty="0"/>
          </a:p>
        </p:txBody>
      </p:sp>
      <p:pic>
        <p:nvPicPr>
          <p:cNvPr id="7" name="Picture 6"/>
          <p:cNvPicPr>
            <a:picLocks noChangeAspect="1"/>
          </p:cNvPicPr>
          <p:nvPr/>
        </p:nvPicPr>
        <p:blipFill>
          <a:blip r:embed="rId2"/>
          <a:stretch>
            <a:fillRect/>
          </a:stretch>
        </p:blipFill>
        <p:spPr>
          <a:xfrm rot="5400000">
            <a:off x="3543301" y="-1485901"/>
            <a:ext cx="4908176" cy="11779626"/>
          </a:xfrm>
          <a:prstGeom prst="rect">
            <a:avLst/>
          </a:prstGeom>
        </p:spPr>
      </p:pic>
    </p:spTree>
    <p:extLst>
      <p:ext uri="{BB962C8B-B14F-4D97-AF65-F5344CB8AC3E}">
        <p14:creationId xmlns:p14="http://schemas.microsoft.com/office/powerpoint/2010/main" val="15866364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Content Placeholder 2"/>
          <p:cNvSpPr>
            <a:spLocks noGrp="1"/>
          </p:cNvSpPr>
          <p:nvPr>
            <p:ph idx="1"/>
          </p:nvPr>
        </p:nvSpPr>
        <p:spPr/>
        <p:txBody>
          <a:bodyPr/>
          <a:lstStyle/>
          <a:p>
            <a:r>
              <a:rPr lang="en-US" dirty="0"/>
              <a:t>With each </a:t>
            </a:r>
            <a:r>
              <a:rPr lang="en-US" b="1" dirty="0"/>
              <a:t>ovarian cycle</a:t>
            </a:r>
            <a:r>
              <a:rPr lang="en-US" dirty="0"/>
              <a:t>, a number of primary follicles begin to grow under the influence of</a:t>
            </a:r>
            <a:r>
              <a:rPr lang="en-US" b="1" dirty="0"/>
              <a:t> FSH</a:t>
            </a:r>
            <a:r>
              <a:rPr lang="en-US" dirty="0"/>
              <a:t>, but usually only one reaches full maturity, and only one oocyte is  discharged at </a:t>
            </a:r>
            <a:r>
              <a:rPr lang="en-US" dirty="0" smtClean="0"/>
              <a:t>ovulation. </a:t>
            </a:r>
            <a:r>
              <a:rPr lang="en-US" dirty="0" err="1" smtClean="0"/>
              <a:t>Fsh</a:t>
            </a:r>
            <a:r>
              <a:rPr lang="en-US" dirty="0" smtClean="0"/>
              <a:t> also stimulates maturation follicular (granulosa) cells. In cooperation theca </a:t>
            </a:r>
            <a:r>
              <a:rPr lang="en-US" dirty="0" err="1" smtClean="0"/>
              <a:t>interna</a:t>
            </a:r>
            <a:r>
              <a:rPr lang="en-US" dirty="0" smtClean="0"/>
              <a:t> and granulosa cells produce estrogens . As a results of estrogen production </a:t>
            </a:r>
          </a:p>
          <a:p>
            <a:r>
              <a:rPr lang="en-US" dirty="0" smtClean="0"/>
              <a:t>The uterine endometrium enters the follicular or proliferative phase</a:t>
            </a:r>
          </a:p>
          <a:p>
            <a:r>
              <a:rPr lang="en-US" dirty="0" smtClean="0"/>
              <a:t>Thinning of the cervical mucosa allow passage of sperms</a:t>
            </a:r>
          </a:p>
          <a:p>
            <a:r>
              <a:rPr lang="en-US" dirty="0" smtClean="0"/>
              <a:t>The anterior lobe of pituitary gland is stimulated to secrete LH </a:t>
            </a:r>
            <a:endParaRPr lang="ar-IQ" dirty="0"/>
          </a:p>
        </p:txBody>
      </p:sp>
    </p:spTree>
    <p:extLst>
      <p:ext uri="{BB962C8B-B14F-4D97-AF65-F5344CB8AC3E}">
        <p14:creationId xmlns:p14="http://schemas.microsoft.com/office/powerpoint/2010/main" val="7311592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Content Placeholder 2"/>
          <p:cNvSpPr>
            <a:spLocks noGrp="1"/>
          </p:cNvSpPr>
          <p:nvPr>
            <p:ph idx="1"/>
          </p:nvPr>
        </p:nvSpPr>
        <p:spPr/>
        <p:txBody>
          <a:bodyPr/>
          <a:lstStyle/>
          <a:p>
            <a:r>
              <a:rPr lang="en-US" dirty="0" smtClean="0"/>
              <a:t>At mid cycle, there is an LH surge that</a:t>
            </a:r>
          </a:p>
          <a:p>
            <a:r>
              <a:rPr lang="en-US" dirty="0" smtClean="0"/>
              <a:t>The oocyte complete meiosis I and initiate meiosis II</a:t>
            </a:r>
          </a:p>
          <a:p>
            <a:r>
              <a:rPr lang="en-US" dirty="0" smtClean="0"/>
              <a:t>Stimulate production of </a:t>
            </a:r>
            <a:r>
              <a:rPr lang="en-US" dirty="0" err="1" smtClean="0"/>
              <a:t>progestrone</a:t>
            </a:r>
            <a:r>
              <a:rPr lang="en-US" dirty="0" smtClean="0"/>
              <a:t> </a:t>
            </a:r>
          </a:p>
          <a:p>
            <a:r>
              <a:rPr lang="en-US" dirty="0" smtClean="0"/>
              <a:t>and cause follicular rupture and ovulation</a:t>
            </a:r>
            <a:endParaRPr lang="ar-IQ" dirty="0"/>
          </a:p>
        </p:txBody>
      </p:sp>
    </p:spTree>
    <p:extLst>
      <p:ext uri="{BB962C8B-B14F-4D97-AF65-F5344CB8AC3E}">
        <p14:creationId xmlns:p14="http://schemas.microsoft.com/office/powerpoint/2010/main" val="23504508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Ovulation</a:t>
            </a:r>
            <a:endParaRPr lang="ar-IQ" b="1"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The ovulation under the influence of FSH and LH, the vesicular (</a:t>
            </a:r>
            <a:r>
              <a:rPr lang="en-US" dirty="0" err="1" smtClean="0"/>
              <a:t>Graafian</a:t>
            </a:r>
            <a:r>
              <a:rPr lang="en-US" dirty="0" smtClean="0"/>
              <a:t> follicle) grow to a diameter of 25mm, </a:t>
            </a:r>
            <a:r>
              <a:rPr lang="en-US" dirty="0"/>
              <a:t>there is an abrupt increase in LH that causes the primary oocyte </a:t>
            </a:r>
            <a:r>
              <a:rPr lang="en-US" dirty="0" smtClean="0"/>
              <a:t>to </a:t>
            </a:r>
            <a:r>
              <a:rPr lang="en-US" dirty="0"/>
              <a:t>complete meiosis I and the follicle to enter the </a:t>
            </a:r>
            <a:r>
              <a:rPr lang="en-US" dirty="0" err="1"/>
              <a:t>preovulatory</a:t>
            </a:r>
            <a:r>
              <a:rPr lang="en-US" dirty="0"/>
              <a:t> mature vesicular stage. Meiosis II is also initiated, but the oocyte is arrested in metaphase approximately 3 hours before </a:t>
            </a:r>
            <a:r>
              <a:rPr lang="en-US" dirty="0" smtClean="0"/>
              <a:t>ovulation. </a:t>
            </a:r>
            <a:endParaRPr lang="en-US" dirty="0"/>
          </a:p>
        </p:txBody>
      </p:sp>
    </p:spTree>
    <p:extLst>
      <p:ext uri="{BB962C8B-B14F-4D97-AF65-F5344CB8AC3E}">
        <p14:creationId xmlns:p14="http://schemas.microsoft.com/office/powerpoint/2010/main" val="37324045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Content Placeholder 2"/>
          <p:cNvSpPr>
            <a:spLocks noGrp="1"/>
          </p:cNvSpPr>
          <p:nvPr>
            <p:ph idx="1"/>
          </p:nvPr>
        </p:nvSpPr>
        <p:spPr/>
        <p:txBody>
          <a:bodyPr/>
          <a:lstStyle/>
          <a:p>
            <a:r>
              <a:rPr lang="en-US" smtClean="0"/>
              <a:t>. </a:t>
            </a:r>
            <a:r>
              <a:rPr lang="en-US" dirty="0"/>
              <a:t>Prostaglandin levels also increase in response to the LH surge and cause local muscular contractions in the ovarian wall. Those contractions extrude the oocyte, which together with its surrounding granulosa cells from the region of the cumulus </a:t>
            </a:r>
            <a:r>
              <a:rPr lang="en-US" dirty="0" err="1" smtClean="0"/>
              <a:t>oophorus</a:t>
            </a:r>
            <a:r>
              <a:rPr lang="en-US" dirty="0" smtClean="0"/>
              <a:t>, breaks </a:t>
            </a:r>
            <a:r>
              <a:rPr lang="en-US" dirty="0"/>
              <a:t>free (ovulation) and </a:t>
            </a:r>
            <a:r>
              <a:rPr lang="en-US" dirty="0" smtClean="0"/>
              <a:t>ﬂoats </a:t>
            </a:r>
            <a:r>
              <a:rPr lang="en-US" dirty="0"/>
              <a:t>out of the ovary (Fig. 3.3). </a:t>
            </a:r>
            <a:endParaRPr lang="ar-IQ" dirty="0"/>
          </a:p>
        </p:txBody>
      </p:sp>
    </p:spTree>
    <p:extLst>
      <p:ext uri="{BB962C8B-B14F-4D97-AF65-F5344CB8AC3E}">
        <p14:creationId xmlns:p14="http://schemas.microsoft.com/office/powerpoint/2010/main" val="1276920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Corpus Luteum</a:t>
            </a:r>
            <a:endParaRPr lang="ar-IQ" b="1" dirty="0">
              <a:solidFill>
                <a:srgbClr val="FF0000"/>
              </a:solidFill>
            </a:endParaRPr>
          </a:p>
        </p:txBody>
      </p:sp>
      <p:sp>
        <p:nvSpPr>
          <p:cNvPr id="3" name="Content Placeholder 2"/>
          <p:cNvSpPr>
            <a:spLocks noGrp="1"/>
          </p:cNvSpPr>
          <p:nvPr>
            <p:ph sz="half" idx="1"/>
          </p:nvPr>
        </p:nvSpPr>
        <p:spPr/>
        <p:txBody>
          <a:bodyPr>
            <a:normAutofit lnSpcReduction="10000"/>
          </a:bodyPr>
          <a:lstStyle/>
          <a:p>
            <a:r>
              <a:rPr lang="en-US" b="1" dirty="0" smtClean="0"/>
              <a:t>Corpus Luteum </a:t>
            </a:r>
            <a:r>
              <a:rPr lang="en-US" dirty="0" smtClean="0"/>
              <a:t>After ovulation, </a:t>
            </a:r>
            <a:r>
              <a:rPr lang="en-US" b="1" dirty="0" smtClean="0"/>
              <a:t>granulosa cells </a:t>
            </a:r>
            <a:r>
              <a:rPr lang="en-US" dirty="0" smtClean="0"/>
              <a:t>remaining in the wall of the ruptured follicle, together with cells from the </a:t>
            </a:r>
            <a:r>
              <a:rPr lang="en-US" b="1" dirty="0" smtClean="0"/>
              <a:t>theca </a:t>
            </a:r>
            <a:r>
              <a:rPr lang="en-US" b="1" dirty="0" err="1" smtClean="0"/>
              <a:t>interna</a:t>
            </a:r>
            <a:r>
              <a:rPr lang="en-US" dirty="0" smtClean="0"/>
              <a:t>, are vascularized by surrounding vessels. Under the inﬂuence of </a:t>
            </a:r>
            <a:r>
              <a:rPr lang="en-US" b="1" dirty="0" smtClean="0"/>
              <a:t>LH</a:t>
            </a:r>
            <a:r>
              <a:rPr lang="en-US" dirty="0" smtClean="0"/>
              <a:t>, these cells develop a yellowish pigment and change into </a:t>
            </a:r>
            <a:r>
              <a:rPr lang="en-US" b="1" dirty="0" smtClean="0"/>
              <a:t>lutein cells</a:t>
            </a:r>
            <a:r>
              <a:rPr lang="en-US" dirty="0" smtClean="0"/>
              <a:t>, which form the corpus luteum and secrete </a:t>
            </a:r>
            <a:r>
              <a:rPr lang="en-US" b="1" dirty="0" smtClean="0"/>
              <a:t>estrogens and progesterone </a:t>
            </a:r>
            <a:r>
              <a:rPr lang="en-US" dirty="0" smtClean="0"/>
              <a:t>(Fig. 3.3C)..</a:t>
            </a:r>
            <a:endParaRPr lang="ar-IQ" dirty="0"/>
          </a:p>
        </p:txBody>
      </p:sp>
      <p:pic>
        <p:nvPicPr>
          <p:cNvPr id="5" name="Content Placeholder 4"/>
          <p:cNvPicPr>
            <a:picLocks noGrp="1" noChangeAspect="1"/>
          </p:cNvPicPr>
          <p:nvPr>
            <p:ph sz="half" idx="2"/>
          </p:nvPr>
        </p:nvPicPr>
        <p:blipFill>
          <a:blip r:embed="rId2"/>
          <a:stretch>
            <a:fillRect/>
          </a:stretch>
        </p:blipFill>
        <p:spPr>
          <a:xfrm>
            <a:off x="6172200" y="2259874"/>
            <a:ext cx="5181600" cy="3096655"/>
          </a:xfrm>
          <a:prstGeom prst="rect">
            <a:avLst/>
          </a:prstGeom>
        </p:spPr>
      </p:pic>
    </p:spTree>
    <p:extLst>
      <p:ext uri="{BB962C8B-B14F-4D97-AF65-F5344CB8AC3E}">
        <p14:creationId xmlns:p14="http://schemas.microsoft.com/office/powerpoint/2010/main" val="12767651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Content Placeholder 2"/>
          <p:cNvSpPr>
            <a:spLocks noGrp="1"/>
          </p:cNvSpPr>
          <p:nvPr>
            <p:ph sz="half" idx="1"/>
          </p:nvPr>
        </p:nvSpPr>
        <p:spPr/>
        <p:txBody>
          <a:bodyPr/>
          <a:lstStyle/>
          <a:p>
            <a:r>
              <a:rPr lang="en-US" dirty="0"/>
              <a:t>Progesterone, together with some estrogen, causes the uterine mucosa to enter the </a:t>
            </a:r>
            <a:r>
              <a:rPr lang="en-US" dirty="0" err="1"/>
              <a:t>progestational</a:t>
            </a:r>
            <a:r>
              <a:rPr lang="en-US" dirty="0"/>
              <a:t> or secretory stage in preparation for implantation of the embryo</a:t>
            </a:r>
            <a:endParaRPr lang="ar-IQ" dirty="0"/>
          </a:p>
          <a:p>
            <a:endParaRPr lang="ar-IQ" dirty="0"/>
          </a:p>
        </p:txBody>
      </p:sp>
      <p:sp>
        <p:nvSpPr>
          <p:cNvPr id="4" name="Content Placeholder 3"/>
          <p:cNvSpPr>
            <a:spLocks noGrp="1"/>
          </p:cNvSpPr>
          <p:nvPr>
            <p:ph sz="half" idx="2"/>
          </p:nvPr>
        </p:nvSpPr>
        <p:spPr/>
        <p:txBody>
          <a:bodyPr/>
          <a:lstStyle/>
          <a:p>
            <a:endParaRPr lang="ar-IQ"/>
          </a:p>
        </p:txBody>
      </p:sp>
      <p:sp>
        <p:nvSpPr>
          <p:cNvPr id="5"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solidFill>
                  <a:srgbClr val="FF0000"/>
                </a:solidFill>
              </a:rPr>
              <a:t>Corpus Luteum</a:t>
            </a:r>
            <a:endParaRPr lang="ar-IQ" b="1" dirty="0">
              <a:solidFill>
                <a:srgbClr val="FF0000"/>
              </a:solidFill>
            </a:endParaRPr>
          </a:p>
        </p:txBody>
      </p:sp>
      <p:sp>
        <p:nvSpPr>
          <p:cNvPr id="6" name="Content Placeholder 2"/>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ar-IQ" dirty="0"/>
          </a:p>
        </p:txBody>
      </p:sp>
      <p:pic>
        <p:nvPicPr>
          <p:cNvPr id="7" name="Content Placeholder 4"/>
          <p:cNvPicPr>
            <a:picLocks noChangeAspect="1"/>
          </p:cNvPicPr>
          <p:nvPr/>
        </p:nvPicPr>
        <p:blipFill>
          <a:blip r:embed="rId2"/>
          <a:stretch>
            <a:fillRect/>
          </a:stretch>
        </p:blipFill>
        <p:spPr>
          <a:xfrm>
            <a:off x="6172200" y="2259874"/>
            <a:ext cx="5181600" cy="3096655"/>
          </a:xfrm>
          <a:prstGeom prst="rect">
            <a:avLst/>
          </a:prstGeom>
        </p:spPr>
      </p:pic>
    </p:spTree>
    <p:extLst>
      <p:ext uri="{BB962C8B-B14F-4D97-AF65-F5344CB8AC3E}">
        <p14:creationId xmlns:p14="http://schemas.microsoft.com/office/powerpoint/2010/main" val="760230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solidFill>
                  <a:srgbClr val="FF0000"/>
                </a:solidFill>
              </a:rPr>
              <a:t>Oocyte transport</a:t>
            </a:r>
            <a:endParaRPr lang="ar-IQ" b="1" dirty="0">
              <a:solidFill>
                <a:srgbClr val="FF0000"/>
              </a:solidFill>
            </a:endParaRPr>
          </a:p>
        </p:txBody>
      </p:sp>
      <p:sp>
        <p:nvSpPr>
          <p:cNvPr id="3" name="Content Placeholder 2"/>
          <p:cNvSpPr>
            <a:spLocks noGrp="1"/>
          </p:cNvSpPr>
          <p:nvPr>
            <p:ph sz="half" idx="1"/>
          </p:nvPr>
        </p:nvSpPr>
        <p:spPr>
          <a:xfrm>
            <a:off x="838200" y="1825625"/>
            <a:ext cx="5181600" cy="4351338"/>
          </a:xfrm>
        </p:spPr>
        <p:txBody>
          <a:bodyPr>
            <a:normAutofit fontScale="85000" lnSpcReduction="10000"/>
          </a:bodyPr>
          <a:lstStyle/>
          <a:p>
            <a:r>
              <a:rPr lang="en-US" dirty="0"/>
              <a:t>Shortly before ovulation, </a:t>
            </a:r>
            <a:r>
              <a:rPr lang="en-US" dirty="0" smtClean="0"/>
              <a:t>ﬁmbriae </a:t>
            </a:r>
            <a:r>
              <a:rPr lang="en-US" dirty="0"/>
              <a:t>of the uterine tube sweep over the surface of the ovary, and the tube itself begins to contract rhythmically. It is thought that the oocyte, </a:t>
            </a:r>
            <a:r>
              <a:rPr lang="en-US" dirty="0" smtClean="0"/>
              <a:t>is </a:t>
            </a:r>
            <a:r>
              <a:rPr lang="en-US" dirty="0"/>
              <a:t>carried into the tube by these sweeping movements of the </a:t>
            </a:r>
            <a:r>
              <a:rPr lang="en-US" dirty="0" smtClean="0"/>
              <a:t>ﬁmbriae </a:t>
            </a:r>
            <a:r>
              <a:rPr lang="en-US" dirty="0"/>
              <a:t>and by motion of cilia on the epithelial lining. </a:t>
            </a:r>
            <a:r>
              <a:rPr lang="en-US" dirty="0" smtClean="0"/>
              <a:t>Once </a:t>
            </a:r>
            <a:r>
              <a:rPr lang="en-US" dirty="0"/>
              <a:t>the oocyte is in the uterine tube, it is propelled by peristaltic muscular contractions of the tube and by cilia in the tubal mucosa with the rate of transport regulated by the endocrine status during and after ovulation. </a:t>
            </a:r>
            <a:endParaRPr lang="ar-IQ" dirty="0"/>
          </a:p>
        </p:txBody>
      </p:sp>
      <p:pic>
        <p:nvPicPr>
          <p:cNvPr id="2" name="Content Placeholder 1"/>
          <p:cNvPicPr>
            <a:picLocks noGrp="1" noChangeAspect="1"/>
          </p:cNvPicPr>
          <p:nvPr>
            <p:ph sz="half" idx="2"/>
          </p:nvPr>
        </p:nvPicPr>
        <p:blipFill>
          <a:blip r:embed="rId2"/>
          <a:stretch>
            <a:fillRect/>
          </a:stretch>
        </p:blipFill>
        <p:spPr>
          <a:xfrm>
            <a:off x="6172200" y="1048871"/>
            <a:ext cx="6019800" cy="5365375"/>
          </a:xfrm>
          <a:prstGeom prst="rect">
            <a:avLst/>
          </a:prstGeom>
        </p:spPr>
      </p:pic>
    </p:spTree>
    <p:extLst>
      <p:ext uri="{BB962C8B-B14F-4D97-AF65-F5344CB8AC3E}">
        <p14:creationId xmlns:p14="http://schemas.microsoft.com/office/powerpoint/2010/main" val="3234725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Corpus </a:t>
            </a:r>
            <a:r>
              <a:rPr lang="en-US" b="1" dirty="0" err="1" smtClean="0">
                <a:solidFill>
                  <a:srgbClr val="FF0000"/>
                </a:solidFill>
              </a:rPr>
              <a:t>Albicans</a:t>
            </a:r>
            <a:endParaRPr lang="ar-IQ" b="1"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Corpus </a:t>
            </a:r>
            <a:r>
              <a:rPr lang="en-US" dirty="0" err="1" smtClean="0"/>
              <a:t>Albicans</a:t>
            </a:r>
            <a:r>
              <a:rPr lang="en-US" dirty="0" smtClean="0"/>
              <a:t> If fertilization does not occur, the corpus luteum reaches maximum development approximately 9 days after ovulation. It can easily be recognized as a yellowish projection on the surface of the ovary. Subsequently, the corpus luteum shrinks because of degeneration of </a:t>
            </a:r>
            <a:r>
              <a:rPr lang="en-US" dirty="0" err="1" smtClean="0"/>
              <a:t>lutean</a:t>
            </a:r>
            <a:r>
              <a:rPr lang="en-US" dirty="0" smtClean="0"/>
              <a:t> cells (</a:t>
            </a:r>
            <a:r>
              <a:rPr lang="en-US" dirty="0" err="1" smtClean="0"/>
              <a:t>luteolysis</a:t>
            </a:r>
            <a:r>
              <a:rPr lang="en-US" dirty="0" smtClean="0"/>
              <a:t>) and forms a mass of ﬁbrotic scar tissue, the corpus </a:t>
            </a:r>
            <a:r>
              <a:rPr lang="en-US" dirty="0" err="1" smtClean="0"/>
              <a:t>albicans</a:t>
            </a:r>
            <a:r>
              <a:rPr lang="en-US" dirty="0" smtClean="0"/>
              <a:t>. </a:t>
            </a:r>
            <a:endParaRPr lang="ar-IQ" dirty="0"/>
          </a:p>
        </p:txBody>
      </p:sp>
    </p:spTree>
    <p:extLst>
      <p:ext uri="{BB962C8B-B14F-4D97-AF65-F5344CB8AC3E}">
        <p14:creationId xmlns:p14="http://schemas.microsoft.com/office/powerpoint/2010/main" val="1735512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FF0000"/>
                </a:solidFill>
              </a:rPr>
              <a:t>Spermatogenesis</a:t>
            </a:r>
            <a:endParaRPr lang="ar-IQ" b="1" dirty="0">
              <a:solidFill>
                <a:srgbClr val="FF0000"/>
              </a:solidFill>
            </a:endParaRPr>
          </a:p>
        </p:txBody>
      </p:sp>
      <p:sp>
        <p:nvSpPr>
          <p:cNvPr id="5" name="Content Placeholder 4"/>
          <p:cNvSpPr>
            <a:spLocks noGrp="1"/>
          </p:cNvSpPr>
          <p:nvPr>
            <p:ph sz="half" idx="1"/>
          </p:nvPr>
        </p:nvSpPr>
        <p:spPr>
          <a:xfrm>
            <a:off x="838200" y="1825625"/>
            <a:ext cx="6106864" cy="4351338"/>
          </a:xfrm>
        </p:spPr>
        <p:txBody>
          <a:bodyPr>
            <a:normAutofit lnSpcReduction="10000"/>
          </a:bodyPr>
          <a:lstStyle/>
          <a:p>
            <a:r>
              <a:rPr lang="en-US" b="1" dirty="0" smtClean="0">
                <a:solidFill>
                  <a:srgbClr val="FF0000"/>
                </a:solidFill>
              </a:rPr>
              <a:t>Maturation </a:t>
            </a:r>
            <a:r>
              <a:rPr lang="en-US" b="1" dirty="0">
                <a:solidFill>
                  <a:srgbClr val="FF0000"/>
                </a:solidFill>
              </a:rPr>
              <a:t>of Sperm Begins at Puberty</a:t>
            </a:r>
            <a:r>
              <a:rPr lang="en-US" dirty="0"/>
              <a:t> </a:t>
            </a:r>
            <a:endParaRPr lang="en-US" dirty="0" smtClean="0"/>
          </a:p>
          <a:p>
            <a:pPr marL="0" indent="0">
              <a:buNone/>
            </a:pPr>
            <a:r>
              <a:rPr lang="en-US" dirty="0" smtClean="0"/>
              <a:t>Spermatogenesis</a:t>
            </a:r>
            <a:r>
              <a:rPr lang="en-US" dirty="0"/>
              <a:t>, which begins at puberty, includes all of the events by which </a:t>
            </a:r>
            <a:r>
              <a:rPr lang="en-US" b="1" dirty="0" err="1"/>
              <a:t>spermatogonia</a:t>
            </a:r>
            <a:r>
              <a:rPr lang="en-US" b="1" dirty="0"/>
              <a:t> </a:t>
            </a:r>
            <a:r>
              <a:rPr lang="en-US" dirty="0"/>
              <a:t>are transformed into </a:t>
            </a:r>
            <a:r>
              <a:rPr lang="en-US" b="1" dirty="0"/>
              <a:t>spermatozoa</a:t>
            </a:r>
            <a:r>
              <a:rPr lang="en-US" dirty="0"/>
              <a:t>. At birth, germ cells in the male infant can be  recognized in the sex cords of the testis as large, pale cells surrounded by supporting </a:t>
            </a:r>
            <a:r>
              <a:rPr lang="en-US" dirty="0" smtClean="0"/>
              <a:t>cells</a:t>
            </a:r>
            <a:r>
              <a:rPr lang="en-US" dirty="0"/>
              <a:t>, which are derived from the  surface epithelium of the testis in the same manner as follicular cells, </a:t>
            </a:r>
            <a:r>
              <a:rPr lang="en-US" dirty="0" smtClean="0"/>
              <a:t>become </a:t>
            </a:r>
            <a:r>
              <a:rPr lang="en-US" b="1" dirty="0" err="1" smtClean="0"/>
              <a:t>Sertoli</a:t>
            </a:r>
            <a:r>
              <a:rPr lang="en-US" b="1" dirty="0" smtClean="0"/>
              <a:t> cells.</a:t>
            </a:r>
            <a:endParaRPr lang="ar-IQ" b="1" dirty="0"/>
          </a:p>
          <a:p>
            <a:endParaRPr lang="ar-IQ" dirty="0"/>
          </a:p>
        </p:txBody>
      </p:sp>
      <p:pic>
        <p:nvPicPr>
          <p:cNvPr id="7" name="Content Placeholder 6"/>
          <p:cNvPicPr>
            <a:picLocks noGrp="1" noChangeAspect="1"/>
          </p:cNvPicPr>
          <p:nvPr>
            <p:ph sz="half" idx="2"/>
          </p:nvPr>
        </p:nvPicPr>
        <p:blipFill>
          <a:blip r:embed="rId2"/>
          <a:stretch>
            <a:fillRect/>
          </a:stretch>
        </p:blipFill>
        <p:spPr>
          <a:xfrm>
            <a:off x="7357402" y="1716814"/>
            <a:ext cx="4152001" cy="4351338"/>
          </a:xfrm>
          <a:prstGeom prst="rect">
            <a:avLst/>
          </a:prstGeom>
        </p:spPr>
      </p:pic>
    </p:spTree>
    <p:extLst>
      <p:ext uri="{BB962C8B-B14F-4D97-AF65-F5344CB8AC3E}">
        <p14:creationId xmlns:p14="http://schemas.microsoft.com/office/powerpoint/2010/main" val="5595731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Fertilization</a:t>
            </a:r>
            <a:endParaRPr lang="ar-IQ" b="1" dirty="0">
              <a:solidFill>
                <a:srgbClr val="FF0000"/>
              </a:solidFill>
            </a:endParaRPr>
          </a:p>
        </p:txBody>
      </p:sp>
      <p:sp>
        <p:nvSpPr>
          <p:cNvPr id="3" name="Content Placeholder 2"/>
          <p:cNvSpPr>
            <a:spLocks noGrp="1"/>
          </p:cNvSpPr>
          <p:nvPr>
            <p:ph sz="half" idx="1"/>
          </p:nvPr>
        </p:nvSpPr>
        <p:spPr>
          <a:xfrm>
            <a:off x="613954" y="1528354"/>
            <a:ext cx="5558246" cy="4648609"/>
          </a:xfrm>
        </p:spPr>
        <p:txBody>
          <a:bodyPr>
            <a:noAutofit/>
          </a:bodyPr>
          <a:lstStyle/>
          <a:p>
            <a:r>
              <a:rPr lang="en-US" sz="2000" dirty="0" smtClean="0"/>
              <a:t>Fertilization, the process by which male and female gametes fuse, occurs in the amp      </a:t>
            </a:r>
            <a:r>
              <a:rPr lang="en-US" sz="2000" dirty="0" err="1" smtClean="0"/>
              <a:t>ullary</a:t>
            </a:r>
            <a:r>
              <a:rPr lang="en-US" sz="2000" dirty="0" smtClean="0"/>
              <a:t> region of the uterine tube. </a:t>
            </a:r>
            <a:r>
              <a:rPr lang="en-US" sz="2000" dirty="0"/>
              <a:t>Movement of sperm from the cervix to the uterine tube occurs by muscular contractions of the uterus and uterine tube. The trip from cervix to oviduct can occur as rapidly as 30 minutes or as slow as 6 days. </a:t>
            </a:r>
          </a:p>
          <a:p>
            <a:endParaRPr lang="en-US" sz="2000" dirty="0" smtClean="0"/>
          </a:p>
          <a:p>
            <a:r>
              <a:rPr lang="en-US" sz="2000" dirty="0" smtClean="0"/>
              <a:t>Before </a:t>
            </a:r>
            <a:r>
              <a:rPr lang="en-US" sz="2000" dirty="0"/>
              <a:t>spermatozoa can fertilize the oocyte, they must undergo:</a:t>
            </a:r>
          </a:p>
          <a:p>
            <a:r>
              <a:rPr lang="en-US" sz="2000" dirty="0"/>
              <a:t> 1 Capacitation, during which time a glycoprotein coat and seminal plasma proteins are removed from the spermatozoon head.</a:t>
            </a:r>
          </a:p>
          <a:p>
            <a:r>
              <a:rPr lang="en-US" sz="2000" dirty="0"/>
              <a:t>2 The acrosome reaction, during which </a:t>
            </a:r>
            <a:r>
              <a:rPr lang="en-US" sz="2000" dirty="0" err="1"/>
              <a:t>acrosin</a:t>
            </a:r>
            <a:r>
              <a:rPr lang="en-US" sz="2000" dirty="0"/>
              <a:t>- and trypsin-like substances are released to penetrate the zona </a:t>
            </a:r>
            <a:r>
              <a:rPr lang="en-US" sz="2000" dirty="0" err="1"/>
              <a:t>pellucida</a:t>
            </a:r>
            <a:endParaRPr lang="en-US" sz="2000" dirty="0"/>
          </a:p>
          <a:p>
            <a:endParaRPr lang="ar-IQ" sz="1000" dirty="0"/>
          </a:p>
        </p:txBody>
      </p:sp>
      <p:pic>
        <p:nvPicPr>
          <p:cNvPr id="7" name="Content Placeholder 6"/>
          <p:cNvPicPr>
            <a:picLocks noGrp="1" noChangeAspect="1"/>
          </p:cNvPicPr>
          <p:nvPr>
            <p:ph sz="half" idx="2"/>
          </p:nvPr>
        </p:nvPicPr>
        <p:blipFill>
          <a:blip r:embed="rId2"/>
          <a:stretch>
            <a:fillRect/>
          </a:stretch>
        </p:blipFill>
        <p:spPr>
          <a:xfrm>
            <a:off x="6172200" y="2221262"/>
            <a:ext cx="5181600" cy="3560064"/>
          </a:xfrm>
          <a:prstGeom prst="rect">
            <a:avLst/>
          </a:prstGeom>
        </p:spPr>
      </p:pic>
    </p:spTree>
    <p:extLst>
      <p:ext uri="{BB962C8B-B14F-4D97-AF65-F5344CB8AC3E}">
        <p14:creationId xmlns:p14="http://schemas.microsoft.com/office/powerpoint/2010/main" val="13844111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ar-IQ"/>
          </a:p>
        </p:txBody>
      </p:sp>
      <p:sp>
        <p:nvSpPr>
          <p:cNvPr id="3" name="Content Placeholder 2"/>
          <p:cNvSpPr>
            <a:spLocks noGrp="1"/>
          </p:cNvSpPr>
          <p:nvPr>
            <p:ph sz="half" idx="1"/>
          </p:nvPr>
        </p:nvSpPr>
        <p:spPr/>
        <p:txBody>
          <a:bodyPr>
            <a:normAutofit/>
          </a:bodyPr>
          <a:lstStyle/>
          <a:p>
            <a:r>
              <a:rPr lang="en-US" dirty="0" smtClean="0"/>
              <a:t>During </a:t>
            </a:r>
            <a:r>
              <a:rPr lang="en-US" dirty="0"/>
              <a:t>fertilization, the spermatozoon must penetrate</a:t>
            </a:r>
            <a:endParaRPr lang="en-US" dirty="0" smtClean="0"/>
          </a:p>
          <a:p>
            <a:pPr marL="0" indent="0">
              <a:buNone/>
            </a:pPr>
            <a:r>
              <a:rPr lang="en-US" dirty="0" smtClean="0"/>
              <a:t> 1. The corona </a:t>
            </a:r>
            <a:r>
              <a:rPr lang="en-US" dirty="0" err="1" smtClean="0"/>
              <a:t>radiata</a:t>
            </a:r>
            <a:r>
              <a:rPr lang="en-US" dirty="0" smtClean="0"/>
              <a:t> </a:t>
            </a:r>
          </a:p>
          <a:p>
            <a:pPr marL="0" indent="0">
              <a:buNone/>
            </a:pPr>
            <a:r>
              <a:rPr lang="en-US" dirty="0" smtClean="0"/>
              <a:t>2. The zona </a:t>
            </a:r>
            <a:r>
              <a:rPr lang="en-US" dirty="0" err="1" smtClean="0"/>
              <a:t>pellucida</a:t>
            </a:r>
            <a:r>
              <a:rPr lang="en-US" dirty="0" smtClean="0"/>
              <a:t> </a:t>
            </a:r>
          </a:p>
          <a:p>
            <a:pPr marL="0" indent="0">
              <a:buNone/>
            </a:pPr>
            <a:r>
              <a:rPr lang="en-US" dirty="0" smtClean="0"/>
              <a:t> 3.The oocyte cell membrane.</a:t>
            </a:r>
          </a:p>
          <a:p>
            <a:pPr marL="0" indent="0">
              <a:buNone/>
            </a:pPr>
            <a:r>
              <a:rPr lang="en-US" dirty="0" smtClean="0"/>
              <a:t> </a:t>
            </a:r>
            <a:endParaRPr lang="ar-IQ" dirty="0"/>
          </a:p>
        </p:txBody>
      </p:sp>
      <p:pic>
        <p:nvPicPr>
          <p:cNvPr id="6" name="Content Placeholder 5"/>
          <p:cNvPicPr>
            <a:picLocks noGrp="1" noChangeAspect="1"/>
          </p:cNvPicPr>
          <p:nvPr>
            <p:ph sz="half" idx="2"/>
          </p:nvPr>
        </p:nvPicPr>
        <p:blipFill>
          <a:blip r:embed="rId2"/>
          <a:stretch>
            <a:fillRect/>
          </a:stretch>
        </p:blipFill>
        <p:spPr>
          <a:xfrm>
            <a:off x="6172200" y="2221262"/>
            <a:ext cx="5181600" cy="3560064"/>
          </a:xfrm>
          <a:prstGeom prst="rect">
            <a:avLst/>
          </a:prstGeom>
        </p:spPr>
      </p:pic>
    </p:spTree>
    <p:extLst>
      <p:ext uri="{BB962C8B-B14F-4D97-AF65-F5344CB8AC3E}">
        <p14:creationId xmlns:p14="http://schemas.microsoft.com/office/powerpoint/2010/main" val="13684682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ar-IQ"/>
          </a:p>
        </p:txBody>
      </p:sp>
      <p:sp>
        <p:nvSpPr>
          <p:cNvPr id="3" name="Content Placeholder 2"/>
          <p:cNvSpPr>
            <a:spLocks noGrp="1"/>
          </p:cNvSpPr>
          <p:nvPr>
            <p:ph sz="half" idx="1"/>
          </p:nvPr>
        </p:nvSpPr>
        <p:spPr/>
        <p:txBody>
          <a:bodyPr>
            <a:normAutofit fontScale="92500"/>
          </a:bodyPr>
          <a:lstStyle/>
          <a:p>
            <a:r>
              <a:rPr lang="en-US" dirty="0"/>
              <a:t>As soon as the spermatocyte has entered the oocyte, </a:t>
            </a:r>
            <a:endParaRPr lang="en-US" dirty="0" smtClean="0"/>
          </a:p>
          <a:p>
            <a:pPr marL="0" indent="0">
              <a:buNone/>
            </a:pPr>
            <a:r>
              <a:rPr lang="en-US" dirty="0" smtClean="0"/>
              <a:t>1. </a:t>
            </a:r>
            <a:r>
              <a:rPr lang="en-US" dirty="0"/>
              <a:t>The oocyte </a:t>
            </a:r>
            <a:r>
              <a:rPr lang="en-US" dirty="0" smtClean="0"/>
              <a:t>ﬁnishes </a:t>
            </a:r>
            <a:r>
              <a:rPr lang="en-US" dirty="0"/>
              <a:t>its second meiotic division and forms the female </a:t>
            </a:r>
            <a:r>
              <a:rPr lang="en-US" dirty="0" err="1"/>
              <a:t>pronucleus</a:t>
            </a:r>
            <a:r>
              <a:rPr lang="en-US" dirty="0"/>
              <a:t> </a:t>
            </a:r>
            <a:endParaRPr lang="en-US" dirty="0" smtClean="0"/>
          </a:p>
          <a:p>
            <a:pPr marL="0" indent="0">
              <a:buNone/>
            </a:pPr>
            <a:r>
              <a:rPr lang="en-US" dirty="0" smtClean="0"/>
              <a:t>2. </a:t>
            </a:r>
            <a:r>
              <a:rPr lang="en-US" dirty="0"/>
              <a:t>The zona </a:t>
            </a:r>
            <a:r>
              <a:rPr lang="en-US" dirty="0" err="1"/>
              <a:t>pellucida</a:t>
            </a:r>
            <a:r>
              <a:rPr lang="en-US" dirty="0"/>
              <a:t> becomes impenetrable to other spermatozoa </a:t>
            </a:r>
            <a:endParaRPr lang="en-US" dirty="0" smtClean="0"/>
          </a:p>
          <a:p>
            <a:pPr marL="0" indent="0">
              <a:buNone/>
            </a:pPr>
            <a:r>
              <a:rPr lang="en-US" dirty="0" smtClean="0"/>
              <a:t>3. </a:t>
            </a:r>
            <a:r>
              <a:rPr lang="en-US" dirty="0"/>
              <a:t>The head of the sperm separates from the tail, swells, and forms the male </a:t>
            </a:r>
            <a:r>
              <a:rPr lang="en-US" dirty="0" err="1"/>
              <a:t>pronucleus</a:t>
            </a:r>
            <a:r>
              <a:rPr lang="en-US" dirty="0"/>
              <a:t> (Figs. </a:t>
            </a:r>
            <a:r>
              <a:rPr lang="en-US" dirty="0" smtClean="0"/>
              <a:t>3.6) </a:t>
            </a:r>
            <a:endParaRPr lang="ar-IQ" dirty="0"/>
          </a:p>
        </p:txBody>
      </p:sp>
      <p:pic>
        <p:nvPicPr>
          <p:cNvPr id="6" name="Content Placeholder 5"/>
          <p:cNvPicPr>
            <a:picLocks noGrp="1" noChangeAspect="1"/>
          </p:cNvPicPr>
          <p:nvPr>
            <p:ph sz="half" idx="2"/>
          </p:nvPr>
        </p:nvPicPr>
        <p:blipFill>
          <a:blip r:embed="rId2"/>
          <a:stretch>
            <a:fillRect/>
          </a:stretch>
        </p:blipFill>
        <p:spPr>
          <a:xfrm>
            <a:off x="6172200" y="1825625"/>
            <a:ext cx="5181600" cy="3905697"/>
          </a:xfrm>
          <a:prstGeom prst="rect">
            <a:avLst/>
          </a:prstGeom>
        </p:spPr>
      </p:pic>
    </p:spTree>
    <p:extLst>
      <p:ext uri="{BB962C8B-B14F-4D97-AF65-F5344CB8AC3E}">
        <p14:creationId xmlns:p14="http://schemas.microsoft.com/office/powerpoint/2010/main" val="14794512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Content Placeholder 2"/>
          <p:cNvSpPr>
            <a:spLocks noGrp="1"/>
          </p:cNvSpPr>
          <p:nvPr>
            <p:ph idx="1"/>
          </p:nvPr>
        </p:nvSpPr>
        <p:spPr/>
        <p:txBody>
          <a:bodyPr/>
          <a:lstStyle/>
          <a:p>
            <a:r>
              <a:rPr lang="en-US" dirty="0"/>
              <a:t>The main results of fertilization are as follows:  </a:t>
            </a:r>
            <a:endParaRPr lang="en-US" dirty="0" smtClean="0"/>
          </a:p>
          <a:p>
            <a:pPr marL="0" indent="0">
              <a:buNone/>
            </a:pPr>
            <a:r>
              <a:rPr lang="en-US" dirty="0" smtClean="0"/>
              <a:t>● </a:t>
            </a:r>
            <a:r>
              <a:rPr lang="en-US" dirty="0"/>
              <a:t>Restoration of the diploid number of chromosomes, half from the father and half from the mother. Hence, the zygote contains a new combination of chromosomes different from both parents. </a:t>
            </a:r>
            <a:endParaRPr lang="en-US" dirty="0" smtClean="0"/>
          </a:p>
          <a:p>
            <a:pPr marL="0" indent="0">
              <a:buNone/>
            </a:pPr>
            <a:r>
              <a:rPr lang="en-US" dirty="0" smtClean="0"/>
              <a:t> </a:t>
            </a:r>
            <a:r>
              <a:rPr lang="en-US" dirty="0"/>
              <a:t>● Determination of the sex of the new individual. An X-carrying sperm produces a female (XX) embryo, and a Y-carrying sperm produces a male (XY) embryo. Therefore, the chromosomal sex of the embryo is determined at fertilization.  </a:t>
            </a:r>
            <a:endParaRPr lang="en-US" dirty="0" smtClean="0"/>
          </a:p>
          <a:p>
            <a:pPr marL="0" indent="0">
              <a:buNone/>
            </a:pPr>
            <a:r>
              <a:rPr lang="en-US" dirty="0" smtClean="0"/>
              <a:t>● </a:t>
            </a:r>
            <a:r>
              <a:rPr lang="en-US" dirty="0"/>
              <a:t>Initiation of cleavage. </a:t>
            </a:r>
            <a:endParaRPr lang="ar-IQ" dirty="0"/>
          </a:p>
        </p:txBody>
      </p:sp>
    </p:spTree>
    <p:extLst>
      <p:ext uri="{BB962C8B-B14F-4D97-AF65-F5344CB8AC3E}">
        <p14:creationId xmlns:p14="http://schemas.microsoft.com/office/powerpoint/2010/main" val="36969265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cleavage</a:t>
            </a:r>
            <a:endParaRPr lang="ar-IQ" dirty="0"/>
          </a:p>
        </p:txBody>
      </p:sp>
      <p:sp>
        <p:nvSpPr>
          <p:cNvPr id="3" name="Content Placeholder 2"/>
          <p:cNvSpPr>
            <a:spLocks noGrp="1"/>
          </p:cNvSpPr>
          <p:nvPr>
            <p:ph sz="half" idx="1"/>
          </p:nvPr>
        </p:nvSpPr>
        <p:spPr>
          <a:xfrm>
            <a:off x="986244" y="1873375"/>
            <a:ext cx="5181600" cy="2393678"/>
          </a:xfrm>
        </p:spPr>
        <p:txBody>
          <a:bodyPr>
            <a:normAutofit/>
          </a:bodyPr>
          <a:lstStyle/>
          <a:p>
            <a:pPr marL="0" indent="0">
              <a:buNone/>
            </a:pPr>
            <a:r>
              <a:rPr lang="en-US" sz="2400" dirty="0" smtClean="0"/>
              <a:t>Once the </a:t>
            </a:r>
            <a:r>
              <a:rPr lang="en-US" sz="2400" b="1" dirty="0" smtClean="0"/>
              <a:t>zygote</a:t>
            </a:r>
            <a:r>
              <a:rPr lang="en-US" sz="2400" dirty="0" smtClean="0"/>
              <a:t> has reached the two-cell stage, it undergoes a series of mitotic divisions, increasing the numbers of cells. These cells, which become smaller with each cleavage division, are known as </a:t>
            </a:r>
            <a:r>
              <a:rPr lang="en-US" sz="2400" b="1" dirty="0" err="1" smtClean="0"/>
              <a:t>blastomeres</a:t>
            </a:r>
            <a:r>
              <a:rPr lang="en-US" dirty="0" smtClean="0"/>
              <a:t>. </a:t>
            </a:r>
            <a:endParaRPr lang="ar-IQ" dirty="0"/>
          </a:p>
        </p:txBody>
      </p:sp>
      <p:pic>
        <p:nvPicPr>
          <p:cNvPr id="5" name="Content Placeholder 4"/>
          <p:cNvPicPr>
            <a:picLocks noGrp="1" noChangeAspect="1"/>
          </p:cNvPicPr>
          <p:nvPr>
            <p:ph sz="half" idx="2"/>
          </p:nvPr>
        </p:nvPicPr>
        <p:blipFill>
          <a:blip r:embed="rId2"/>
          <a:stretch>
            <a:fillRect/>
          </a:stretch>
        </p:blipFill>
        <p:spPr>
          <a:xfrm>
            <a:off x="6172200" y="1637003"/>
            <a:ext cx="5181600" cy="2364291"/>
          </a:xfrm>
          <a:prstGeom prst="rect">
            <a:avLst/>
          </a:prstGeom>
        </p:spPr>
      </p:pic>
      <p:sp>
        <p:nvSpPr>
          <p:cNvPr id="4" name="TextBox 3"/>
          <p:cNvSpPr txBox="1"/>
          <p:nvPr/>
        </p:nvSpPr>
        <p:spPr>
          <a:xfrm>
            <a:off x="914399" y="4532812"/>
            <a:ext cx="10554789" cy="1569660"/>
          </a:xfrm>
          <a:prstGeom prst="rect">
            <a:avLst/>
          </a:prstGeom>
          <a:noFill/>
        </p:spPr>
        <p:txBody>
          <a:bodyPr wrap="square" rtlCol="1">
            <a:spAutoFit/>
          </a:bodyPr>
          <a:lstStyle/>
          <a:p>
            <a:r>
              <a:rPr lang="en-US" sz="2400" dirty="0"/>
              <a:t>After three divisions, </a:t>
            </a:r>
            <a:r>
              <a:rPr lang="en-US" sz="2400" dirty="0" err="1"/>
              <a:t>blastomeres</a:t>
            </a:r>
            <a:r>
              <a:rPr lang="en-US" sz="2400" dirty="0"/>
              <a:t> undergo compaction to become a tightly grouped ball of cells with inner and outer layers. </a:t>
            </a:r>
            <a:endParaRPr lang="ar-IQ" sz="2400" dirty="0"/>
          </a:p>
          <a:p>
            <a:r>
              <a:rPr lang="en-US" sz="2400" dirty="0" smtClean="0"/>
              <a:t> Compacted </a:t>
            </a:r>
            <a:r>
              <a:rPr lang="en-US" sz="2400" dirty="0" err="1"/>
              <a:t>blastomeres</a:t>
            </a:r>
            <a:r>
              <a:rPr lang="en-US" sz="2400" dirty="0"/>
              <a:t> divide to form a 16-cell </a:t>
            </a:r>
            <a:r>
              <a:rPr lang="en-US" sz="2400" b="1" dirty="0"/>
              <a:t>morula</a:t>
            </a:r>
            <a:r>
              <a:rPr lang="en-US" sz="2400" dirty="0"/>
              <a:t>. As the morula enters the uterus on the third or fourth day after fertilization, </a:t>
            </a:r>
            <a:endParaRPr lang="ar-IQ" sz="2400" dirty="0"/>
          </a:p>
        </p:txBody>
      </p:sp>
    </p:spTree>
    <p:extLst>
      <p:ext uri="{BB962C8B-B14F-4D97-AF65-F5344CB8AC3E}">
        <p14:creationId xmlns:p14="http://schemas.microsoft.com/office/powerpoint/2010/main" val="16698817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ar-IQ"/>
          </a:p>
        </p:txBody>
      </p:sp>
      <p:sp>
        <p:nvSpPr>
          <p:cNvPr id="3" name="Content Placeholder 2"/>
          <p:cNvSpPr>
            <a:spLocks noGrp="1"/>
          </p:cNvSpPr>
          <p:nvPr>
            <p:ph sz="half" idx="1"/>
          </p:nvPr>
        </p:nvSpPr>
        <p:spPr/>
        <p:txBody>
          <a:bodyPr/>
          <a:lstStyle/>
          <a:p>
            <a:r>
              <a:rPr lang="en-US" dirty="0"/>
              <a:t>a cavity begins to appear, and the blastocyst forms. The inner cell mass, which is formed at the time of compaction and will develop into the embryo proper, is at one pole of the blastocyst. The outer cell mass, which surrounds the inner cells and the blastocyst cavity, will form the trophoblast. </a:t>
            </a:r>
            <a:endParaRPr lang="ar-IQ" dirty="0"/>
          </a:p>
          <a:p>
            <a:endParaRPr lang="ar-IQ" dirty="0"/>
          </a:p>
        </p:txBody>
      </p:sp>
      <p:pic>
        <p:nvPicPr>
          <p:cNvPr id="6" name="Content Placeholder 5"/>
          <p:cNvPicPr>
            <a:picLocks noGrp="1" noChangeAspect="1"/>
          </p:cNvPicPr>
          <p:nvPr>
            <p:ph sz="half" idx="2"/>
          </p:nvPr>
        </p:nvPicPr>
        <p:blipFill>
          <a:blip r:embed="rId2"/>
          <a:stretch>
            <a:fillRect/>
          </a:stretch>
        </p:blipFill>
        <p:spPr>
          <a:xfrm>
            <a:off x="6172200" y="2593037"/>
            <a:ext cx="5181600" cy="2816513"/>
          </a:xfrm>
          <a:prstGeom prst="rect">
            <a:avLst/>
          </a:prstGeom>
        </p:spPr>
      </p:pic>
    </p:spTree>
    <p:extLst>
      <p:ext uri="{BB962C8B-B14F-4D97-AF65-F5344CB8AC3E}">
        <p14:creationId xmlns:p14="http://schemas.microsoft.com/office/powerpoint/2010/main" val="14838888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49721"/>
          </a:xfrm>
        </p:spPr>
        <p:txBody>
          <a:bodyPr>
            <a:normAutofit/>
          </a:bodyPr>
          <a:lstStyle/>
          <a:p>
            <a:r>
              <a:rPr lang="en-US" sz="4000" b="1" dirty="0" smtClean="0">
                <a:solidFill>
                  <a:srgbClr val="FF0000"/>
                </a:solidFill>
              </a:rPr>
              <a:t>Uterus at the time of implantation</a:t>
            </a:r>
            <a:endParaRPr lang="ar-IQ" sz="4000" b="1" dirty="0">
              <a:solidFill>
                <a:srgbClr val="FF0000"/>
              </a:solidFill>
            </a:endParaRPr>
          </a:p>
        </p:txBody>
      </p:sp>
      <p:sp>
        <p:nvSpPr>
          <p:cNvPr id="3" name="Content Placeholder 2"/>
          <p:cNvSpPr>
            <a:spLocks noGrp="1"/>
          </p:cNvSpPr>
          <p:nvPr>
            <p:ph idx="1"/>
          </p:nvPr>
        </p:nvSpPr>
        <p:spPr>
          <a:xfrm>
            <a:off x="668383" y="1054916"/>
            <a:ext cx="10515600" cy="2667998"/>
          </a:xfrm>
        </p:spPr>
        <p:txBody>
          <a:bodyPr>
            <a:normAutofit lnSpcReduction="10000"/>
          </a:bodyPr>
          <a:lstStyle/>
          <a:p>
            <a:r>
              <a:rPr lang="en-US" dirty="0" smtClean="0"/>
              <a:t>The endometrium undergoes change in a cycle of approximately 28 days under hormonal control by the ovaries. During this menstrual cycle, the uterine endometrium passes through three stages:</a:t>
            </a:r>
          </a:p>
          <a:p>
            <a:pPr marL="514350" indent="-514350">
              <a:buAutoNum type="arabicPeriod"/>
            </a:pPr>
            <a:r>
              <a:rPr lang="en-US" dirty="0" smtClean="0"/>
              <a:t>Follicular or proliferative phase</a:t>
            </a:r>
          </a:p>
          <a:p>
            <a:pPr marL="514350" indent="-514350">
              <a:buAutoNum type="arabicPeriod"/>
            </a:pPr>
            <a:r>
              <a:rPr lang="en-US" dirty="0" smtClean="0"/>
              <a:t>Secretory or </a:t>
            </a:r>
            <a:r>
              <a:rPr lang="en-US" dirty="0" err="1" smtClean="0"/>
              <a:t>progestatioal</a:t>
            </a:r>
            <a:r>
              <a:rPr lang="en-US" dirty="0" smtClean="0"/>
              <a:t> phase</a:t>
            </a:r>
          </a:p>
          <a:p>
            <a:pPr marL="514350" indent="-514350">
              <a:buAutoNum type="arabicPeriod"/>
            </a:pPr>
            <a:r>
              <a:rPr lang="en-US" dirty="0" smtClean="0"/>
              <a:t>Menstrual phase </a:t>
            </a:r>
          </a:p>
        </p:txBody>
      </p:sp>
      <p:pic>
        <p:nvPicPr>
          <p:cNvPr id="5" name="Content Placeholder 4"/>
          <p:cNvPicPr>
            <a:picLocks noGrp="1" noChangeAspect="1"/>
          </p:cNvPicPr>
          <p:nvPr>
            <p:ph sz="half" idx="4294967295"/>
          </p:nvPr>
        </p:nvPicPr>
        <p:blipFill>
          <a:blip r:embed="rId2"/>
          <a:stretch>
            <a:fillRect/>
          </a:stretch>
        </p:blipFill>
        <p:spPr>
          <a:xfrm>
            <a:off x="3901439" y="3108960"/>
            <a:ext cx="8077200" cy="3749040"/>
          </a:xfrm>
          <a:prstGeom prst="rect">
            <a:avLst/>
          </a:prstGeom>
        </p:spPr>
      </p:pic>
    </p:spTree>
    <p:extLst>
      <p:ext uri="{BB962C8B-B14F-4D97-AF65-F5344CB8AC3E}">
        <p14:creationId xmlns:p14="http://schemas.microsoft.com/office/powerpoint/2010/main" val="19246582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133" y="2050869"/>
            <a:ext cx="4146371" cy="4807131"/>
          </a:xfrm>
        </p:spPr>
        <p:txBody>
          <a:bodyPr>
            <a:normAutofit/>
          </a:bodyPr>
          <a:lstStyle/>
          <a:p>
            <a:r>
              <a:rPr lang="en-US" sz="2700" b="1" dirty="0"/>
              <a:t>If fertilization does not occur, shedding of the endometrium (compact and spongy layers) marks the beginning of the menstrual phase. If fertilization does occur, the endometrium assists in implantation and contributes to formation of the placenta</a:t>
            </a:r>
            <a:r>
              <a:rPr lang="en-US" sz="2700" dirty="0"/>
              <a:t>. </a:t>
            </a:r>
            <a:r>
              <a:rPr lang="ar-IQ" dirty="0"/>
              <a:t/>
            </a:r>
            <a:br>
              <a:rPr lang="ar-IQ" dirty="0"/>
            </a:br>
            <a:endParaRPr lang="ar-IQ" dirty="0"/>
          </a:p>
        </p:txBody>
      </p:sp>
      <p:sp>
        <p:nvSpPr>
          <p:cNvPr id="3" name="Content Placeholder 2"/>
          <p:cNvSpPr>
            <a:spLocks noGrp="1"/>
          </p:cNvSpPr>
          <p:nvPr>
            <p:ph sz="half" idx="1"/>
          </p:nvPr>
        </p:nvSpPr>
        <p:spPr>
          <a:xfrm>
            <a:off x="694506" y="339635"/>
            <a:ext cx="10800807" cy="1892708"/>
          </a:xfrm>
        </p:spPr>
        <p:txBody>
          <a:bodyPr>
            <a:normAutofit/>
          </a:bodyPr>
          <a:lstStyle/>
          <a:p>
            <a:pPr marL="0" indent="0">
              <a:buNone/>
            </a:pPr>
            <a:r>
              <a:rPr lang="en-US" dirty="0"/>
              <a:t>The proliferative phase begins at the end of the menstrual phase, is under the inﬂuence of estrogen, and parallels growth of the ovarian follicles. The secretory phase begins approximately 2 to 3 days after ovulation in response to progesterone produced by the corpus luteum. </a:t>
            </a:r>
            <a:endParaRPr lang="ar-IQ" dirty="0"/>
          </a:p>
        </p:txBody>
      </p:sp>
      <p:pic>
        <p:nvPicPr>
          <p:cNvPr id="5" name="Content Placeholder 4"/>
          <p:cNvPicPr>
            <a:picLocks noGrp="1" noChangeAspect="1"/>
          </p:cNvPicPr>
          <p:nvPr>
            <p:ph sz="half" idx="2"/>
          </p:nvPr>
        </p:nvPicPr>
        <p:blipFill>
          <a:blip r:embed="rId2"/>
          <a:stretch>
            <a:fillRect/>
          </a:stretch>
        </p:blipFill>
        <p:spPr>
          <a:xfrm>
            <a:off x="4676504" y="2153965"/>
            <a:ext cx="7240238" cy="4534218"/>
          </a:xfrm>
          <a:prstGeom prst="rect">
            <a:avLst/>
          </a:prstGeom>
        </p:spPr>
      </p:pic>
    </p:spTree>
    <p:extLst>
      <p:ext uri="{BB962C8B-B14F-4D97-AF65-F5344CB8AC3E}">
        <p14:creationId xmlns:p14="http://schemas.microsoft.com/office/powerpoint/2010/main" val="815118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Content Placeholder 2"/>
          <p:cNvSpPr>
            <a:spLocks noGrp="1"/>
          </p:cNvSpPr>
          <p:nvPr>
            <p:ph idx="1"/>
          </p:nvPr>
        </p:nvSpPr>
        <p:spPr/>
        <p:txBody>
          <a:bodyPr/>
          <a:lstStyle/>
          <a:p>
            <a:endParaRPr lang="ar-IQ" dirty="0"/>
          </a:p>
        </p:txBody>
      </p:sp>
      <p:pic>
        <p:nvPicPr>
          <p:cNvPr id="4" name="Picture 3"/>
          <p:cNvPicPr>
            <a:picLocks noChangeAspect="1"/>
          </p:cNvPicPr>
          <p:nvPr/>
        </p:nvPicPr>
        <p:blipFill>
          <a:blip r:embed="rId2"/>
          <a:stretch>
            <a:fillRect/>
          </a:stretch>
        </p:blipFill>
        <p:spPr>
          <a:xfrm>
            <a:off x="514350" y="376237"/>
            <a:ext cx="11163300" cy="6105525"/>
          </a:xfrm>
          <a:prstGeom prst="rect">
            <a:avLst/>
          </a:prstGeom>
        </p:spPr>
      </p:pic>
    </p:spTree>
    <p:extLst>
      <p:ext uri="{BB962C8B-B14F-4D97-AF65-F5344CB8AC3E}">
        <p14:creationId xmlns:p14="http://schemas.microsoft.com/office/powerpoint/2010/main" val="15654659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of the Testis</a:t>
            </a:r>
            <a:endParaRPr lang="ar-IQ" dirty="0"/>
          </a:p>
        </p:txBody>
      </p:sp>
      <p:pic>
        <p:nvPicPr>
          <p:cNvPr id="7" name="Content Placeholder 6"/>
          <p:cNvPicPr>
            <a:picLocks noGrp="1" noChangeAspect="1"/>
          </p:cNvPicPr>
          <p:nvPr>
            <p:ph idx="1"/>
          </p:nvPr>
        </p:nvPicPr>
        <p:blipFill>
          <a:blip r:embed="rId2"/>
          <a:stretch>
            <a:fillRect/>
          </a:stretch>
        </p:blipFill>
        <p:spPr>
          <a:xfrm>
            <a:off x="1761549" y="1838688"/>
            <a:ext cx="8668902" cy="4351338"/>
          </a:xfrm>
          <a:prstGeom prst="rect">
            <a:avLst/>
          </a:prstGeom>
        </p:spPr>
      </p:pic>
    </p:spTree>
    <p:extLst>
      <p:ext uri="{BB962C8B-B14F-4D97-AF65-F5344CB8AC3E}">
        <p14:creationId xmlns:p14="http://schemas.microsoft.com/office/powerpoint/2010/main" val="3039212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dirty="0"/>
          </a:p>
        </p:txBody>
      </p:sp>
      <p:sp>
        <p:nvSpPr>
          <p:cNvPr id="3" name="Content Placeholder 2"/>
          <p:cNvSpPr>
            <a:spLocks noGrp="1"/>
          </p:cNvSpPr>
          <p:nvPr>
            <p:ph sz="half" idx="1"/>
          </p:nvPr>
        </p:nvSpPr>
        <p:spPr>
          <a:xfrm>
            <a:off x="838200" y="1825625"/>
            <a:ext cx="5843954" cy="4351338"/>
          </a:xfrm>
        </p:spPr>
        <p:txBody>
          <a:bodyPr>
            <a:normAutofit/>
          </a:bodyPr>
          <a:lstStyle/>
          <a:p>
            <a:r>
              <a:rPr lang="en-US" dirty="0"/>
              <a:t>Shortly before puberty, the sex cords acquire a lumen and become the seminiferous tubules. At about the same time, PGCs give rise to </a:t>
            </a:r>
            <a:r>
              <a:rPr lang="en-US" dirty="0" err="1"/>
              <a:t>spermatogonial</a:t>
            </a:r>
            <a:r>
              <a:rPr lang="en-US" dirty="0"/>
              <a:t> stem </a:t>
            </a:r>
            <a:r>
              <a:rPr lang="en-US" dirty="0" smtClean="0"/>
              <a:t>cells, which </a:t>
            </a:r>
            <a:r>
              <a:rPr lang="en-US" dirty="0"/>
              <a:t>then divide to form </a:t>
            </a:r>
            <a:r>
              <a:rPr lang="en-US" b="1" dirty="0"/>
              <a:t>primary </a:t>
            </a:r>
            <a:r>
              <a:rPr lang="en-US" b="1" dirty="0" smtClean="0"/>
              <a:t>spermatocytes</a:t>
            </a:r>
            <a:endParaRPr lang="ar-IQ" b="1" dirty="0"/>
          </a:p>
        </p:txBody>
      </p:sp>
      <p:pic>
        <p:nvPicPr>
          <p:cNvPr id="8" name="Content Placeholder 7"/>
          <p:cNvPicPr>
            <a:picLocks noGrp="1" noChangeAspect="1"/>
          </p:cNvPicPr>
          <p:nvPr>
            <p:ph sz="half" idx="2"/>
          </p:nvPr>
        </p:nvPicPr>
        <p:blipFill>
          <a:blip r:embed="rId2"/>
          <a:stretch>
            <a:fillRect/>
          </a:stretch>
        </p:blipFill>
        <p:spPr>
          <a:xfrm>
            <a:off x="6682155" y="653144"/>
            <a:ext cx="5050300" cy="6204856"/>
          </a:xfrm>
          <a:prstGeom prst="rect">
            <a:avLst/>
          </a:prstGeom>
        </p:spPr>
      </p:pic>
      <p:sp>
        <p:nvSpPr>
          <p:cNvPr id="5" name="Title 3"/>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FF0000"/>
                </a:solidFill>
              </a:rPr>
              <a:t>Spermatogenesis</a:t>
            </a:r>
            <a:endParaRPr lang="ar-IQ" b="1" dirty="0">
              <a:solidFill>
                <a:srgbClr val="FF0000"/>
              </a:solidFill>
            </a:endParaRPr>
          </a:p>
        </p:txBody>
      </p:sp>
      <p:sp>
        <p:nvSpPr>
          <p:cNvPr id="6" name="Content Placeholder 4"/>
          <p:cNvSpPr txBox="1">
            <a:spLocks/>
          </p:cNvSpPr>
          <p:nvPr/>
        </p:nvSpPr>
        <p:spPr>
          <a:xfrm>
            <a:off x="838200" y="1825625"/>
            <a:ext cx="610686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ar-IQ" dirty="0"/>
          </a:p>
        </p:txBody>
      </p:sp>
    </p:spTree>
    <p:extLst>
      <p:ext uri="{BB962C8B-B14F-4D97-AF65-F5344CB8AC3E}">
        <p14:creationId xmlns:p14="http://schemas.microsoft.com/office/powerpoint/2010/main" val="1978994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FF0000"/>
                </a:solidFill>
              </a:rPr>
              <a:t>Spermatogenesis</a:t>
            </a:r>
            <a:endParaRPr lang="ar-IQ" dirty="0"/>
          </a:p>
        </p:txBody>
      </p:sp>
      <p:sp>
        <p:nvSpPr>
          <p:cNvPr id="3" name="Content Placeholder 2"/>
          <p:cNvSpPr>
            <a:spLocks noGrp="1"/>
          </p:cNvSpPr>
          <p:nvPr>
            <p:ph sz="half" idx="1"/>
          </p:nvPr>
        </p:nvSpPr>
        <p:spPr>
          <a:xfrm>
            <a:off x="838200" y="1825624"/>
            <a:ext cx="10515600" cy="4476701"/>
          </a:xfrm>
        </p:spPr>
        <p:txBody>
          <a:bodyPr>
            <a:noAutofit/>
          </a:bodyPr>
          <a:lstStyle/>
          <a:p>
            <a:r>
              <a:rPr lang="en-US" sz="2400" dirty="0" smtClean="0"/>
              <a:t>Primary spermatocytes </a:t>
            </a:r>
            <a:r>
              <a:rPr lang="en-US" sz="2400" dirty="0"/>
              <a:t>then enter a prolonged prophase (22 days) followed by rapid completion of meiosis I and formation of </a:t>
            </a:r>
            <a:r>
              <a:rPr lang="en-US" sz="2400" b="1" dirty="0"/>
              <a:t>secondary spermatocytes</a:t>
            </a:r>
            <a:r>
              <a:rPr lang="en-US" sz="2400" dirty="0"/>
              <a:t>. During the second meiotic division, these cells immediately begin to form haploid spermatids </a:t>
            </a:r>
            <a:r>
              <a:rPr lang="en-US" sz="2400" dirty="0" smtClean="0"/>
              <a:t>Furthermore</a:t>
            </a:r>
            <a:r>
              <a:rPr lang="en-US" sz="2400" dirty="0"/>
              <a:t>, </a:t>
            </a:r>
            <a:r>
              <a:rPr lang="en-US" sz="2400" dirty="0" err="1"/>
              <a:t>spermatogonia</a:t>
            </a:r>
            <a:r>
              <a:rPr lang="en-US" sz="2400" dirty="0"/>
              <a:t> and </a:t>
            </a:r>
            <a:endParaRPr lang="en-US" sz="2400" dirty="0" smtClean="0"/>
          </a:p>
          <a:p>
            <a:pPr marL="0" indent="0">
              <a:buNone/>
            </a:pPr>
            <a:r>
              <a:rPr lang="en-US" sz="2400" dirty="0" smtClean="0"/>
              <a:t>spermatids </a:t>
            </a:r>
            <a:r>
              <a:rPr lang="en-US" sz="2400" dirty="0"/>
              <a:t>remain embedded in deep </a:t>
            </a:r>
            <a:r>
              <a:rPr lang="en-US" sz="2400" dirty="0" smtClean="0"/>
              <a:t>recesses</a:t>
            </a:r>
          </a:p>
          <a:p>
            <a:pPr marL="0" indent="0">
              <a:buNone/>
            </a:pPr>
            <a:r>
              <a:rPr lang="en-US" sz="2400" dirty="0" smtClean="0"/>
              <a:t> </a:t>
            </a:r>
            <a:r>
              <a:rPr lang="en-US" sz="2400" dirty="0"/>
              <a:t>of </a:t>
            </a:r>
            <a:r>
              <a:rPr lang="en-US" sz="2400" dirty="0" err="1"/>
              <a:t>Sertoli</a:t>
            </a:r>
            <a:r>
              <a:rPr lang="en-US" sz="2400" dirty="0"/>
              <a:t> cells throughout their </a:t>
            </a:r>
            <a:r>
              <a:rPr lang="en-US" sz="2400" dirty="0" smtClean="0"/>
              <a:t>development.</a:t>
            </a:r>
          </a:p>
          <a:p>
            <a:pPr marL="0" indent="0">
              <a:buNone/>
            </a:pPr>
            <a:r>
              <a:rPr lang="en-US" sz="2400" dirty="0" smtClean="0"/>
              <a:t> In </a:t>
            </a:r>
            <a:r>
              <a:rPr lang="en-US" sz="2400" dirty="0"/>
              <a:t>this manner, </a:t>
            </a:r>
            <a:r>
              <a:rPr lang="en-US" sz="2400" dirty="0" err="1"/>
              <a:t>Sertoli</a:t>
            </a:r>
            <a:r>
              <a:rPr lang="en-US" sz="2400" dirty="0"/>
              <a:t> cells support and </a:t>
            </a:r>
            <a:r>
              <a:rPr lang="en-US" sz="2400" dirty="0" smtClean="0"/>
              <a:t>protect</a:t>
            </a:r>
          </a:p>
          <a:p>
            <a:pPr marL="0" indent="0">
              <a:buNone/>
            </a:pPr>
            <a:r>
              <a:rPr lang="en-US" sz="2400" dirty="0" smtClean="0"/>
              <a:t> </a:t>
            </a:r>
            <a:r>
              <a:rPr lang="en-US" sz="2400" dirty="0"/>
              <a:t>the germ cells, participate in their nutrition</a:t>
            </a:r>
            <a:r>
              <a:rPr lang="en-US" sz="2400" dirty="0" smtClean="0"/>
              <a:t>,</a:t>
            </a:r>
          </a:p>
          <a:p>
            <a:pPr marL="0" indent="0">
              <a:buNone/>
            </a:pPr>
            <a:r>
              <a:rPr lang="en-US" sz="2400" dirty="0" smtClean="0"/>
              <a:t> </a:t>
            </a:r>
            <a:r>
              <a:rPr lang="en-US" sz="2400" dirty="0"/>
              <a:t>and assist in the release of mature spermatozoa. </a:t>
            </a:r>
          </a:p>
        </p:txBody>
      </p:sp>
      <p:pic>
        <p:nvPicPr>
          <p:cNvPr id="8" name="Content Placeholder 7"/>
          <p:cNvPicPr>
            <a:picLocks noGrp="1" noChangeAspect="1"/>
          </p:cNvPicPr>
          <p:nvPr>
            <p:ph sz="half" idx="2"/>
          </p:nvPr>
        </p:nvPicPr>
        <p:blipFill>
          <a:blip r:embed="rId2"/>
          <a:stretch>
            <a:fillRect/>
          </a:stretch>
        </p:blipFill>
        <p:spPr>
          <a:xfrm>
            <a:off x="6889651" y="2912012"/>
            <a:ext cx="5181600" cy="2630659"/>
          </a:xfrm>
          <a:prstGeom prst="rect">
            <a:avLst/>
          </a:prstGeom>
        </p:spPr>
      </p:pic>
    </p:spTree>
    <p:extLst>
      <p:ext uri="{BB962C8B-B14F-4D97-AF65-F5344CB8AC3E}">
        <p14:creationId xmlns:p14="http://schemas.microsoft.com/office/powerpoint/2010/main" val="1139526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rgbClr val="FF0000"/>
                </a:solidFill>
              </a:rPr>
              <a:t>Spermatogenesis</a:t>
            </a:r>
            <a:endParaRPr lang="ar-IQ" dirty="0"/>
          </a:p>
        </p:txBody>
      </p:sp>
      <p:sp>
        <p:nvSpPr>
          <p:cNvPr id="3" name="Content Placeholder 2"/>
          <p:cNvSpPr>
            <a:spLocks noGrp="1"/>
          </p:cNvSpPr>
          <p:nvPr>
            <p:ph idx="1"/>
          </p:nvPr>
        </p:nvSpPr>
        <p:spPr/>
        <p:txBody>
          <a:bodyPr>
            <a:normAutofit/>
          </a:bodyPr>
          <a:lstStyle/>
          <a:p>
            <a:r>
              <a:rPr lang="en-US" dirty="0"/>
              <a:t>Spermatogenesis is regulated by </a:t>
            </a:r>
            <a:r>
              <a:rPr lang="en-US" b="1" dirty="0" smtClean="0"/>
              <a:t>luteinizing hormone (LH) </a:t>
            </a:r>
            <a:r>
              <a:rPr lang="en-US" dirty="0"/>
              <a:t>production by the pituitary gland. LH </a:t>
            </a:r>
            <a:r>
              <a:rPr lang="en-US" dirty="0" smtClean="0"/>
              <a:t>binds </a:t>
            </a:r>
            <a:r>
              <a:rPr lang="en-US" dirty="0"/>
              <a:t>to receptors on </a:t>
            </a:r>
            <a:r>
              <a:rPr lang="en-US" dirty="0" err="1"/>
              <a:t>Leydig</a:t>
            </a:r>
            <a:r>
              <a:rPr lang="en-US" dirty="0"/>
              <a:t> cells and stimulates testosterone production, which in turn binds to </a:t>
            </a:r>
            <a:r>
              <a:rPr lang="en-US" dirty="0" err="1"/>
              <a:t>Sertoli</a:t>
            </a:r>
            <a:r>
              <a:rPr lang="en-US" dirty="0"/>
              <a:t> cells to promote spermatogenesis. </a:t>
            </a:r>
            <a:r>
              <a:rPr lang="en-US" b="1" dirty="0"/>
              <a:t>Follicle-stimulating hormone (FSH) </a:t>
            </a:r>
            <a:r>
              <a:rPr lang="en-US" dirty="0"/>
              <a:t>is also essential because </a:t>
            </a:r>
            <a:r>
              <a:rPr lang="en-US" dirty="0" smtClean="0"/>
              <a:t>its binding </a:t>
            </a:r>
            <a:r>
              <a:rPr lang="en-US" dirty="0"/>
              <a:t>to </a:t>
            </a:r>
            <a:r>
              <a:rPr lang="en-US" dirty="0" err="1"/>
              <a:t>Sertoli</a:t>
            </a:r>
            <a:r>
              <a:rPr lang="en-US" dirty="0"/>
              <a:t> cells stimulates testicular </a:t>
            </a:r>
            <a:r>
              <a:rPr lang="en-US" dirty="0" smtClean="0"/>
              <a:t>ﬂuid </a:t>
            </a:r>
            <a:r>
              <a:rPr lang="en-US" dirty="0"/>
              <a:t>production and synthesis of intracellular androgen receptor proteins.</a:t>
            </a:r>
          </a:p>
          <a:p>
            <a:endParaRPr lang="en-US" dirty="0"/>
          </a:p>
          <a:p>
            <a:endParaRPr lang="ar-IQ" dirty="0"/>
          </a:p>
        </p:txBody>
      </p:sp>
    </p:spTree>
    <p:extLst>
      <p:ext uri="{BB962C8B-B14F-4D97-AF65-F5344CB8AC3E}">
        <p14:creationId xmlns:p14="http://schemas.microsoft.com/office/powerpoint/2010/main" val="25737545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err="1" smtClean="0">
                <a:solidFill>
                  <a:srgbClr val="FF0000"/>
                </a:solidFill>
              </a:rPr>
              <a:t>Spermiogenesis</a:t>
            </a:r>
            <a:endParaRPr lang="ar-IQ" b="1" dirty="0">
              <a:solidFill>
                <a:srgbClr val="FF0000"/>
              </a:solidFill>
            </a:endParaRPr>
          </a:p>
        </p:txBody>
      </p:sp>
      <p:sp>
        <p:nvSpPr>
          <p:cNvPr id="5" name="Content Placeholder 4"/>
          <p:cNvSpPr>
            <a:spLocks noGrp="1"/>
          </p:cNvSpPr>
          <p:nvPr>
            <p:ph sz="half" idx="1"/>
          </p:nvPr>
        </p:nvSpPr>
        <p:spPr>
          <a:xfrm>
            <a:off x="838199" y="1825624"/>
            <a:ext cx="10781715" cy="4490769"/>
          </a:xfrm>
        </p:spPr>
        <p:txBody>
          <a:bodyPr>
            <a:normAutofit lnSpcReduction="10000"/>
          </a:bodyPr>
          <a:lstStyle/>
          <a:p>
            <a:r>
              <a:rPr lang="en-US" dirty="0" smtClean="0"/>
              <a:t>The </a:t>
            </a:r>
            <a:r>
              <a:rPr lang="en-US" dirty="0"/>
              <a:t>series of changes resulting in the transformation of spermatids into spermatozoa is </a:t>
            </a:r>
            <a:r>
              <a:rPr lang="en-US" dirty="0" err="1"/>
              <a:t>spermiogenesis</a:t>
            </a:r>
            <a:r>
              <a:rPr lang="en-US" dirty="0"/>
              <a:t>. These changes </a:t>
            </a:r>
            <a:r>
              <a:rPr lang="en-US" dirty="0" smtClean="0"/>
              <a:t>include</a:t>
            </a:r>
          </a:p>
          <a:p>
            <a:pPr marL="0" indent="0">
              <a:buNone/>
            </a:pPr>
            <a:r>
              <a:rPr lang="en-US" dirty="0" smtClean="0"/>
              <a:t> </a:t>
            </a:r>
            <a:r>
              <a:rPr lang="en-US" dirty="0"/>
              <a:t>(1) formation of the </a:t>
            </a:r>
            <a:r>
              <a:rPr lang="en-US" b="1" dirty="0"/>
              <a:t>acrosome</a:t>
            </a:r>
            <a:r>
              <a:rPr lang="en-US" dirty="0"/>
              <a:t>, which covers half of the nuclear surface and contains enzymes to assist in penetration of the egg and its surrounding layers during fertilization </a:t>
            </a:r>
            <a:endParaRPr lang="en-US" dirty="0" smtClean="0"/>
          </a:p>
          <a:p>
            <a:pPr marL="0" indent="0">
              <a:buNone/>
            </a:pPr>
            <a:r>
              <a:rPr lang="en-US" dirty="0" smtClean="0"/>
              <a:t>(</a:t>
            </a:r>
            <a:r>
              <a:rPr lang="en-US" dirty="0"/>
              <a:t>2) condensation of the nucleus; </a:t>
            </a:r>
            <a:endParaRPr lang="en-US" dirty="0" smtClean="0"/>
          </a:p>
          <a:p>
            <a:pPr marL="0" indent="0">
              <a:buNone/>
            </a:pPr>
            <a:r>
              <a:rPr lang="en-US" dirty="0" smtClean="0"/>
              <a:t>(</a:t>
            </a:r>
            <a:r>
              <a:rPr lang="en-US" dirty="0"/>
              <a:t>3) formation of neck, middle piece</a:t>
            </a:r>
            <a:r>
              <a:rPr lang="en-US" dirty="0" smtClean="0"/>
              <a:t>,</a:t>
            </a:r>
          </a:p>
          <a:p>
            <a:pPr marL="0" indent="0">
              <a:buNone/>
            </a:pPr>
            <a:r>
              <a:rPr lang="en-US" dirty="0" smtClean="0"/>
              <a:t> </a:t>
            </a:r>
            <a:r>
              <a:rPr lang="en-US" dirty="0"/>
              <a:t>and tail</a:t>
            </a:r>
            <a:r>
              <a:rPr lang="en-US" dirty="0" smtClean="0"/>
              <a:t>;</a:t>
            </a:r>
          </a:p>
          <a:p>
            <a:pPr marL="0" indent="0">
              <a:buNone/>
            </a:pPr>
            <a:r>
              <a:rPr lang="en-US" dirty="0" smtClean="0"/>
              <a:t>(</a:t>
            </a:r>
            <a:r>
              <a:rPr lang="en-US" dirty="0"/>
              <a:t>4) shedding of most of the cytoplasm as residual bodies that are phagocytized by </a:t>
            </a:r>
            <a:r>
              <a:rPr lang="en-US" dirty="0" err="1"/>
              <a:t>Sertoli</a:t>
            </a:r>
            <a:r>
              <a:rPr lang="en-US" dirty="0"/>
              <a:t> cells</a:t>
            </a:r>
            <a:r>
              <a:rPr lang="en-US" dirty="0" smtClean="0"/>
              <a:t>.</a:t>
            </a:r>
          </a:p>
        </p:txBody>
      </p:sp>
      <p:pic>
        <p:nvPicPr>
          <p:cNvPr id="7" name="Content Placeholder 6"/>
          <p:cNvPicPr>
            <a:picLocks noGrp="1" noChangeAspect="1"/>
          </p:cNvPicPr>
          <p:nvPr>
            <p:ph sz="half" idx="2"/>
          </p:nvPr>
        </p:nvPicPr>
        <p:blipFill>
          <a:blip r:embed="rId2"/>
          <a:stretch>
            <a:fillRect/>
          </a:stretch>
        </p:blipFill>
        <p:spPr>
          <a:xfrm>
            <a:off x="6438314" y="3468994"/>
            <a:ext cx="5181600" cy="2982335"/>
          </a:xfrm>
          <a:prstGeom prst="rect">
            <a:avLst/>
          </a:prstGeom>
        </p:spPr>
      </p:pic>
    </p:spTree>
    <p:extLst>
      <p:ext uri="{BB962C8B-B14F-4D97-AF65-F5344CB8AC3E}">
        <p14:creationId xmlns:p14="http://schemas.microsoft.com/office/powerpoint/2010/main" val="2772492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 In humans, the time required for a  </a:t>
            </a:r>
            <a:r>
              <a:rPr lang="en-US" dirty="0" err="1"/>
              <a:t>spermatogonium</a:t>
            </a:r>
            <a:r>
              <a:rPr lang="en-US" dirty="0"/>
              <a:t> to develop into a mature spermatozoon is approximately 74 days, and approximately 300 million sperm cells are produced daily. </a:t>
            </a:r>
            <a:endParaRPr lang="ar-IQ" dirty="0"/>
          </a:p>
          <a:p>
            <a:endParaRPr lang="ar-IQ" dirty="0"/>
          </a:p>
        </p:txBody>
      </p:sp>
      <p:sp>
        <p:nvSpPr>
          <p:cNvPr id="6" name="Title 3"/>
          <p:cNvSpPr>
            <a:spLocks noGrp="1"/>
          </p:cNvSpPr>
          <p:nvPr>
            <p:ph type="title"/>
          </p:nvPr>
        </p:nvSpPr>
        <p:spPr/>
        <p:txBody>
          <a:bodyPr/>
          <a:lstStyle/>
          <a:p>
            <a:endParaRPr lang="ar-IQ" b="1" dirty="0">
              <a:solidFill>
                <a:srgbClr val="FF0000"/>
              </a:solidFill>
            </a:endParaRPr>
          </a:p>
        </p:txBody>
      </p:sp>
    </p:spTree>
    <p:extLst>
      <p:ext uri="{BB962C8B-B14F-4D97-AF65-F5344CB8AC3E}">
        <p14:creationId xmlns:p14="http://schemas.microsoft.com/office/powerpoint/2010/main" val="3024448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54329"/>
            <a:ext cx="9144000" cy="2387600"/>
          </a:xfrm>
        </p:spPr>
        <p:txBody>
          <a:bodyPr>
            <a:noAutofit/>
          </a:bodyPr>
          <a:lstStyle/>
          <a:p>
            <a:r>
              <a:rPr lang="en-US" b="1" dirty="0" smtClean="0">
                <a:solidFill>
                  <a:srgbClr val="FF0000"/>
                </a:solidFill>
              </a:rPr>
              <a:t>First week of Development: Ovulation to implantation</a:t>
            </a:r>
            <a:endParaRPr lang="ar-IQ" dirty="0"/>
          </a:p>
        </p:txBody>
      </p:sp>
      <p:sp>
        <p:nvSpPr>
          <p:cNvPr id="3" name="Subtitle 2"/>
          <p:cNvSpPr>
            <a:spLocks noGrp="1"/>
          </p:cNvSpPr>
          <p:nvPr>
            <p:ph type="subTitle" idx="1"/>
          </p:nvPr>
        </p:nvSpPr>
        <p:spPr/>
        <p:txBody>
          <a:bodyPr/>
          <a:lstStyle/>
          <a:p>
            <a:endParaRPr lang="ar-IQ" dirty="0"/>
          </a:p>
        </p:txBody>
      </p:sp>
    </p:spTree>
    <p:extLst>
      <p:ext uri="{BB962C8B-B14F-4D97-AF65-F5344CB8AC3E}">
        <p14:creationId xmlns:p14="http://schemas.microsoft.com/office/powerpoint/2010/main" val="32976855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2140</TotalTime>
  <Words>1569</Words>
  <Application>Microsoft Office PowerPoint</Application>
  <PresentationFormat>Custom</PresentationFormat>
  <Paragraphs>81</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General Embryology   Spermatogenesis</vt:lpstr>
      <vt:lpstr>Spermatogenesis</vt:lpstr>
      <vt:lpstr>Structure of the Testis</vt:lpstr>
      <vt:lpstr>PowerPoint Presentation</vt:lpstr>
      <vt:lpstr>Spermatogenesis</vt:lpstr>
      <vt:lpstr>Spermatogenesis</vt:lpstr>
      <vt:lpstr>Spermiogenesis</vt:lpstr>
      <vt:lpstr>PowerPoint Presentation</vt:lpstr>
      <vt:lpstr>First week of Development: Ovulation to implantation</vt:lpstr>
      <vt:lpstr>Ovarian Cycle</vt:lpstr>
      <vt:lpstr> </vt:lpstr>
      <vt:lpstr>PowerPoint Presentation</vt:lpstr>
      <vt:lpstr>PowerPoint Presentation</vt:lpstr>
      <vt:lpstr>Ovulation</vt:lpstr>
      <vt:lpstr>PowerPoint Presentation</vt:lpstr>
      <vt:lpstr>Corpus Luteum</vt:lpstr>
      <vt:lpstr>PowerPoint Presentation</vt:lpstr>
      <vt:lpstr>Oocyte transport</vt:lpstr>
      <vt:lpstr>Corpus Albicans</vt:lpstr>
      <vt:lpstr>Fertilization</vt:lpstr>
      <vt:lpstr>PowerPoint Presentation</vt:lpstr>
      <vt:lpstr>PowerPoint Presentation</vt:lpstr>
      <vt:lpstr>PowerPoint Presentation</vt:lpstr>
      <vt:lpstr>cleavage</vt:lpstr>
      <vt:lpstr>PowerPoint Presentation</vt:lpstr>
      <vt:lpstr>Uterus at the time of implantation</vt:lpstr>
      <vt:lpstr>If fertilization does not occur, shedding of the endometrium (compact and spongy layers) marks the beginning of the menstrual phase. If fertilization does occur, the endometrium assists in implantation and contributes to formation of the placenta.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NS</cp:lastModifiedBy>
  <cp:revision>39</cp:revision>
  <dcterms:created xsi:type="dcterms:W3CDTF">2019-10-09T17:29:45Z</dcterms:created>
  <dcterms:modified xsi:type="dcterms:W3CDTF">2019-11-23T17:42:48Z</dcterms:modified>
</cp:coreProperties>
</file>